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9" r:id="rId1"/>
  </p:sldMasterIdLst>
  <p:notesMasterIdLst>
    <p:notesMasterId r:id="rId68"/>
  </p:notesMasterIdLst>
  <p:handoutMasterIdLst>
    <p:handoutMasterId r:id="rId69"/>
  </p:handoutMasterIdLst>
  <p:sldIdLst>
    <p:sldId id="528" r:id="rId2"/>
    <p:sldId id="535" r:id="rId3"/>
    <p:sldId id="536" r:id="rId4"/>
    <p:sldId id="543" r:id="rId5"/>
    <p:sldId id="544" r:id="rId6"/>
    <p:sldId id="545" r:id="rId7"/>
    <p:sldId id="546" r:id="rId8"/>
    <p:sldId id="573" r:id="rId9"/>
    <p:sldId id="574" r:id="rId10"/>
    <p:sldId id="586" r:id="rId11"/>
    <p:sldId id="575" r:id="rId12"/>
    <p:sldId id="585" r:id="rId13"/>
    <p:sldId id="576" r:id="rId14"/>
    <p:sldId id="579" r:id="rId15"/>
    <p:sldId id="577" r:id="rId16"/>
    <p:sldId id="578" r:id="rId17"/>
    <p:sldId id="580" r:id="rId18"/>
    <p:sldId id="587" r:id="rId19"/>
    <p:sldId id="537" r:id="rId20"/>
    <p:sldId id="538" r:id="rId21"/>
    <p:sldId id="540" r:id="rId22"/>
    <p:sldId id="539" r:id="rId23"/>
    <p:sldId id="541" r:id="rId24"/>
    <p:sldId id="542" r:id="rId25"/>
    <p:sldId id="547" r:id="rId26"/>
    <p:sldId id="532" r:id="rId27"/>
    <p:sldId id="533" r:id="rId28"/>
    <p:sldId id="551" r:id="rId29"/>
    <p:sldId id="552" r:id="rId30"/>
    <p:sldId id="553" r:id="rId31"/>
    <p:sldId id="558" r:id="rId32"/>
    <p:sldId id="554" r:id="rId33"/>
    <p:sldId id="559" r:id="rId34"/>
    <p:sldId id="592" r:id="rId35"/>
    <p:sldId id="593" r:id="rId36"/>
    <p:sldId id="594" r:id="rId37"/>
    <p:sldId id="595" r:id="rId38"/>
    <p:sldId id="556" r:id="rId39"/>
    <p:sldId id="557" r:id="rId40"/>
    <p:sldId id="581" r:id="rId41"/>
    <p:sldId id="583" r:id="rId42"/>
    <p:sldId id="588" r:id="rId43"/>
    <p:sldId id="590" r:id="rId44"/>
    <p:sldId id="582" r:id="rId45"/>
    <p:sldId id="589" r:id="rId46"/>
    <p:sldId id="584" r:id="rId47"/>
    <p:sldId id="562" r:id="rId48"/>
    <p:sldId id="563" r:id="rId49"/>
    <p:sldId id="564" r:id="rId50"/>
    <p:sldId id="572" r:id="rId51"/>
    <p:sldId id="565" r:id="rId52"/>
    <p:sldId id="571" r:id="rId53"/>
    <p:sldId id="566" r:id="rId54"/>
    <p:sldId id="570" r:id="rId55"/>
    <p:sldId id="569" r:id="rId56"/>
    <p:sldId id="567" r:id="rId57"/>
    <p:sldId id="534" r:id="rId58"/>
    <p:sldId id="548" r:id="rId59"/>
    <p:sldId id="530" r:id="rId60"/>
    <p:sldId id="529" r:id="rId61"/>
    <p:sldId id="531" r:id="rId62"/>
    <p:sldId id="549" r:id="rId63"/>
    <p:sldId id="550" r:id="rId64"/>
    <p:sldId id="555" r:id="rId65"/>
    <p:sldId id="560" r:id="rId66"/>
    <p:sldId id="561" r:id="rId67"/>
  </p:sldIdLst>
  <p:sldSz cx="9144000" cy="6858000" type="screen4x3"/>
  <p:notesSz cx="6858000" cy="9180513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charset="0"/>
        <a:ea typeface="ＭＳ Ｐゴシック" charset="0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charset="0"/>
        <a:ea typeface="ＭＳ Ｐゴシック" charset="0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charset="0"/>
        <a:ea typeface="ＭＳ Ｐゴシック" charset="0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charset="0"/>
        <a:ea typeface="ＭＳ Ｐゴシック" charset="0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charset="0"/>
        <a:ea typeface="ＭＳ Ｐゴシック" charset="0"/>
        <a:cs typeface="+mn-cs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Tahoma" charset="0"/>
        <a:ea typeface="ＭＳ Ｐゴシック" charset="0"/>
        <a:cs typeface="+mn-cs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Tahoma" charset="0"/>
        <a:ea typeface="ＭＳ Ｐゴシック" charset="0"/>
        <a:cs typeface="+mn-cs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Tahoma" charset="0"/>
        <a:ea typeface="ＭＳ Ｐゴシック" charset="0"/>
        <a:cs typeface="+mn-cs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Tahoma" charset="0"/>
        <a:ea typeface="ＭＳ Ｐゴシック" charset="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000"/>
    <a:srgbClr val="FF0000"/>
    <a:srgbClr val="33CC33"/>
    <a:srgbClr val="BEBA00"/>
    <a:srgbClr val="B0AC00"/>
    <a:srgbClr val="CCCC00"/>
    <a:srgbClr val="99CC00"/>
    <a:srgbClr val="CCFF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82" autoAdjust="0"/>
    <p:restoredTop sz="94456" autoAdjust="0"/>
  </p:normalViewPr>
  <p:slideViewPr>
    <p:cSldViewPr>
      <p:cViewPr>
        <p:scale>
          <a:sx n="110" d="100"/>
          <a:sy n="110" d="100"/>
        </p:scale>
        <p:origin x="1872" y="1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60375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650" tIns="45825" rIns="91650" bIns="45825" numCol="1" anchor="t" anchorCtr="0" compatLnSpc="1">
            <a:prstTxWarp prst="textNoShape">
              <a:avLst/>
            </a:prstTxWarp>
          </a:bodyPr>
          <a:lstStyle>
            <a:lvl1pPr defTabSz="915988">
              <a:defRPr sz="1200" b="1"/>
            </a:lvl1pPr>
          </a:lstStyle>
          <a:p>
            <a:endParaRPr lang="en-US"/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60375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650" tIns="45825" rIns="91650" bIns="45825" numCol="1" anchor="t" anchorCtr="0" compatLnSpc="1">
            <a:prstTxWarp prst="textNoShape">
              <a:avLst/>
            </a:prstTxWarp>
          </a:bodyPr>
          <a:lstStyle>
            <a:lvl1pPr algn="r" defTabSz="915988">
              <a:defRPr sz="1200" b="1"/>
            </a:lvl1pPr>
          </a:lstStyle>
          <a:p>
            <a:endParaRPr lang="en-US"/>
          </a:p>
        </p:txBody>
      </p:sp>
      <p:sp>
        <p:nvSpPr>
          <p:cNvPr id="1946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720138"/>
            <a:ext cx="2971800" cy="460375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650" tIns="45825" rIns="91650" bIns="45825" numCol="1" anchor="b" anchorCtr="0" compatLnSpc="1">
            <a:prstTxWarp prst="textNoShape">
              <a:avLst/>
            </a:prstTxWarp>
          </a:bodyPr>
          <a:lstStyle>
            <a:lvl1pPr defTabSz="915988">
              <a:defRPr sz="1200" b="1"/>
            </a:lvl1pPr>
          </a:lstStyle>
          <a:p>
            <a:endParaRPr lang="en-US"/>
          </a:p>
        </p:txBody>
      </p:sp>
      <p:sp>
        <p:nvSpPr>
          <p:cNvPr id="1946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720138"/>
            <a:ext cx="2971800" cy="460375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650" tIns="45825" rIns="91650" bIns="45825" numCol="1" anchor="b" anchorCtr="0" compatLnSpc="1">
            <a:prstTxWarp prst="textNoShape">
              <a:avLst/>
            </a:prstTxWarp>
          </a:bodyPr>
          <a:lstStyle>
            <a:lvl1pPr algn="r" defTabSz="915988">
              <a:defRPr sz="1200" b="1"/>
            </a:lvl1pPr>
          </a:lstStyle>
          <a:p>
            <a:fld id="{36C396CA-950D-344D-B4C5-3A1E5340658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21204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60375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650" tIns="45825" rIns="91650" bIns="45825" numCol="1" anchor="t" anchorCtr="0" compatLnSpc="1">
            <a:prstTxWarp prst="textNoShape">
              <a:avLst/>
            </a:prstTxWarp>
          </a:bodyPr>
          <a:lstStyle>
            <a:lvl1pPr defTabSz="915988">
              <a:defRPr sz="1200" b="1"/>
            </a:lvl1pPr>
          </a:lstStyle>
          <a:p>
            <a:endParaRPr lang="en-US"/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60375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650" tIns="45825" rIns="91650" bIns="45825" numCol="1" anchor="t" anchorCtr="0" compatLnSpc="1">
            <a:prstTxWarp prst="textNoShape">
              <a:avLst/>
            </a:prstTxWarp>
          </a:bodyPr>
          <a:lstStyle>
            <a:lvl1pPr algn="r" defTabSz="915988">
              <a:defRPr sz="1200" b="1"/>
            </a:lvl1pPr>
          </a:lstStyle>
          <a:p>
            <a:endParaRPr lang="en-US"/>
          </a:p>
        </p:txBody>
      </p:sp>
      <p:sp>
        <p:nvSpPr>
          <p:cNvPr id="1741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35063" y="688975"/>
            <a:ext cx="4589462" cy="34417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xmlns="" val="1"/>
            </a:ext>
          </a:extLst>
        </p:spPr>
      </p:sp>
      <p:sp>
        <p:nvSpPr>
          <p:cNvPr id="1741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60863"/>
            <a:ext cx="5029200" cy="4130675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650" tIns="45825" rIns="91650" bIns="4582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41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720138"/>
            <a:ext cx="2971800" cy="460375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650" tIns="45825" rIns="91650" bIns="45825" numCol="1" anchor="b" anchorCtr="0" compatLnSpc="1">
            <a:prstTxWarp prst="textNoShape">
              <a:avLst/>
            </a:prstTxWarp>
          </a:bodyPr>
          <a:lstStyle>
            <a:lvl1pPr defTabSz="915988">
              <a:defRPr sz="1200" b="1"/>
            </a:lvl1pPr>
          </a:lstStyle>
          <a:p>
            <a:endParaRPr lang="en-US"/>
          </a:p>
        </p:txBody>
      </p:sp>
      <p:sp>
        <p:nvSpPr>
          <p:cNvPr id="1741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720138"/>
            <a:ext cx="2971800" cy="460375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650" tIns="45825" rIns="91650" bIns="45825" numCol="1" anchor="b" anchorCtr="0" compatLnSpc="1">
            <a:prstTxWarp prst="textNoShape">
              <a:avLst/>
            </a:prstTxWarp>
          </a:bodyPr>
          <a:lstStyle>
            <a:lvl1pPr algn="r" defTabSz="915988">
              <a:defRPr sz="1200" b="1"/>
            </a:lvl1pPr>
          </a:lstStyle>
          <a:p>
            <a:fld id="{AEF58264-7278-BB44-BE84-A33A05F1F7A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30275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98" name="Group 2"/>
          <p:cNvGrpSpPr>
            <a:grpSpLocks/>
          </p:cNvGrpSpPr>
          <p:nvPr/>
        </p:nvGrpSpPr>
        <p:grpSpPr bwMode="auto">
          <a:xfrm>
            <a:off x="0" y="0"/>
            <a:ext cx="9144000" cy="6858000"/>
            <a:chOff x="0" y="0"/>
            <a:chExt cx="5760" cy="4320"/>
          </a:xfrm>
        </p:grpSpPr>
        <p:grpSp>
          <p:nvGrpSpPr>
            <p:cNvPr id="4099" name="Group 3"/>
            <p:cNvGrpSpPr>
              <a:grpSpLocks/>
            </p:cNvGrpSpPr>
            <p:nvPr/>
          </p:nvGrpSpPr>
          <p:grpSpPr bwMode="auto">
            <a:xfrm>
              <a:off x="0" y="0"/>
              <a:ext cx="5760" cy="4320"/>
              <a:chOff x="0" y="0"/>
              <a:chExt cx="5760" cy="4320"/>
            </a:xfrm>
          </p:grpSpPr>
          <p:sp>
            <p:nvSpPr>
              <p:cNvPr id="4100" name="Rectangle 4"/>
              <p:cNvSpPr>
                <a:spLocks noChangeArrowheads="1"/>
              </p:cNvSpPr>
              <p:nvPr/>
            </p:nvSpPr>
            <p:spPr bwMode="ltGray">
              <a:xfrm>
                <a:off x="2112" y="0"/>
                <a:ext cx="3648" cy="96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4101" name="Group 5"/>
              <p:cNvGrpSpPr>
                <a:grpSpLocks/>
              </p:cNvGrpSpPr>
              <p:nvPr userDrawn="1"/>
            </p:nvGrpSpPr>
            <p:grpSpPr bwMode="auto">
              <a:xfrm>
                <a:off x="0" y="0"/>
                <a:ext cx="5760" cy="4320"/>
                <a:chOff x="0" y="0"/>
                <a:chExt cx="5760" cy="4320"/>
              </a:xfrm>
            </p:grpSpPr>
            <p:sp>
              <p:nvSpPr>
                <p:cNvPr id="4102" name="Line 6"/>
                <p:cNvSpPr>
                  <a:spLocks noChangeShapeType="1"/>
                </p:cNvSpPr>
                <p:nvPr/>
              </p:nvSpPr>
              <p:spPr bwMode="white">
                <a:xfrm>
                  <a:off x="0" y="19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03" name="Line 7"/>
                <p:cNvSpPr>
                  <a:spLocks noChangeShapeType="1"/>
                </p:cNvSpPr>
                <p:nvPr/>
              </p:nvSpPr>
              <p:spPr bwMode="white">
                <a:xfrm>
                  <a:off x="0" y="38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04" name="Line 8"/>
                <p:cNvSpPr>
                  <a:spLocks noChangeShapeType="1"/>
                </p:cNvSpPr>
                <p:nvPr/>
              </p:nvSpPr>
              <p:spPr bwMode="white">
                <a:xfrm>
                  <a:off x="0" y="576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05" name="Line 9"/>
                <p:cNvSpPr>
                  <a:spLocks noChangeShapeType="1"/>
                </p:cNvSpPr>
                <p:nvPr/>
              </p:nvSpPr>
              <p:spPr bwMode="white">
                <a:xfrm>
                  <a:off x="0" y="768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06" name="Line 10"/>
                <p:cNvSpPr>
                  <a:spLocks noChangeShapeType="1"/>
                </p:cNvSpPr>
                <p:nvPr/>
              </p:nvSpPr>
              <p:spPr bwMode="white">
                <a:xfrm>
                  <a:off x="0" y="960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07" name="Line 11"/>
                <p:cNvSpPr>
                  <a:spLocks noChangeShapeType="1"/>
                </p:cNvSpPr>
                <p:nvPr/>
              </p:nvSpPr>
              <p:spPr bwMode="white">
                <a:xfrm>
                  <a:off x="0" y="115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08" name="Line 12"/>
                <p:cNvSpPr>
                  <a:spLocks noChangeShapeType="1"/>
                </p:cNvSpPr>
                <p:nvPr/>
              </p:nvSpPr>
              <p:spPr bwMode="white">
                <a:xfrm>
                  <a:off x="0" y="134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09" name="Line 13"/>
                <p:cNvSpPr>
                  <a:spLocks noChangeShapeType="1"/>
                </p:cNvSpPr>
                <p:nvPr/>
              </p:nvSpPr>
              <p:spPr bwMode="white">
                <a:xfrm>
                  <a:off x="0" y="1536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10" name="Line 14"/>
                <p:cNvSpPr>
                  <a:spLocks noChangeShapeType="1"/>
                </p:cNvSpPr>
                <p:nvPr/>
              </p:nvSpPr>
              <p:spPr bwMode="white">
                <a:xfrm>
                  <a:off x="0" y="1728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11" name="Line 15"/>
                <p:cNvSpPr>
                  <a:spLocks noChangeShapeType="1"/>
                </p:cNvSpPr>
                <p:nvPr/>
              </p:nvSpPr>
              <p:spPr bwMode="white">
                <a:xfrm>
                  <a:off x="0" y="1920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12" name="Line 16"/>
                <p:cNvSpPr>
                  <a:spLocks noChangeShapeType="1"/>
                </p:cNvSpPr>
                <p:nvPr/>
              </p:nvSpPr>
              <p:spPr bwMode="white">
                <a:xfrm>
                  <a:off x="0" y="211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13" name="Line 17"/>
                <p:cNvSpPr>
                  <a:spLocks noChangeShapeType="1"/>
                </p:cNvSpPr>
                <p:nvPr/>
              </p:nvSpPr>
              <p:spPr bwMode="white">
                <a:xfrm>
                  <a:off x="0" y="230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14" name="Line 18"/>
                <p:cNvSpPr>
                  <a:spLocks noChangeShapeType="1"/>
                </p:cNvSpPr>
                <p:nvPr/>
              </p:nvSpPr>
              <p:spPr bwMode="white">
                <a:xfrm>
                  <a:off x="0" y="2496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15" name="Line 19"/>
                <p:cNvSpPr>
                  <a:spLocks noChangeShapeType="1"/>
                </p:cNvSpPr>
                <p:nvPr/>
              </p:nvSpPr>
              <p:spPr bwMode="white">
                <a:xfrm>
                  <a:off x="0" y="2688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16" name="Line 20"/>
                <p:cNvSpPr>
                  <a:spLocks noChangeShapeType="1"/>
                </p:cNvSpPr>
                <p:nvPr/>
              </p:nvSpPr>
              <p:spPr bwMode="white">
                <a:xfrm>
                  <a:off x="0" y="2880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17" name="Line 21"/>
                <p:cNvSpPr>
                  <a:spLocks noChangeShapeType="1"/>
                </p:cNvSpPr>
                <p:nvPr/>
              </p:nvSpPr>
              <p:spPr bwMode="white">
                <a:xfrm>
                  <a:off x="0" y="307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18" name="Line 22"/>
                <p:cNvSpPr>
                  <a:spLocks noChangeShapeType="1"/>
                </p:cNvSpPr>
                <p:nvPr/>
              </p:nvSpPr>
              <p:spPr bwMode="white">
                <a:xfrm>
                  <a:off x="0" y="326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19" name="Line 23"/>
                <p:cNvSpPr>
                  <a:spLocks noChangeShapeType="1"/>
                </p:cNvSpPr>
                <p:nvPr/>
              </p:nvSpPr>
              <p:spPr bwMode="white">
                <a:xfrm>
                  <a:off x="0" y="3456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20" name="Line 24"/>
                <p:cNvSpPr>
                  <a:spLocks noChangeShapeType="1"/>
                </p:cNvSpPr>
                <p:nvPr/>
              </p:nvSpPr>
              <p:spPr bwMode="white">
                <a:xfrm>
                  <a:off x="0" y="3648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21" name="Line 25"/>
                <p:cNvSpPr>
                  <a:spLocks noChangeShapeType="1"/>
                </p:cNvSpPr>
                <p:nvPr/>
              </p:nvSpPr>
              <p:spPr bwMode="white">
                <a:xfrm>
                  <a:off x="0" y="3840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22" name="Line 26"/>
                <p:cNvSpPr>
                  <a:spLocks noChangeShapeType="1"/>
                </p:cNvSpPr>
                <p:nvPr/>
              </p:nvSpPr>
              <p:spPr bwMode="white">
                <a:xfrm>
                  <a:off x="0" y="403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23" name="Line 27"/>
                <p:cNvSpPr>
                  <a:spLocks noChangeShapeType="1"/>
                </p:cNvSpPr>
                <p:nvPr/>
              </p:nvSpPr>
              <p:spPr bwMode="white">
                <a:xfrm>
                  <a:off x="0" y="422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24" name="Line 28"/>
                <p:cNvSpPr>
                  <a:spLocks noChangeShapeType="1"/>
                </p:cNvSpPr>
                <p:nvPr/>
              </p:nvSpPr>
              <p:spPr bwMode="white">
                <a:xfrm>
                  <a:off x="19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25" name="Line 29"/>
                <p:cNvSpPr>
                  <a:spLocks noChangeShapeType="1"/>
                </p:cNvSpPr>
                <p:nvPr/>
              </p:nvSpPr>
              <p:spPr bwMode="white">
                <a:xfrm>
                  <a:off x="38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26" name="Line 30"/>
                <p:cNvSpPr>
                  <a:spLocks noChangeShapeType="1"/>
                </p:cNvSpPr>
                <p:nvPr/>
              </p:nvSpPr>
              <p:spPr bwMode="white">
                <a:xfrm>
                  <a:off x="57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27" name="Line 31"/>
                <p:cNvSpPr>
                  <a:spLocks noChangeShapeType="1"/>
                </p:cNvSpPr>
                <p:nvPr/>
              </p:nvSpPr>
              <p:spPr bwMode="white">
                <a:xfrm>
                  <a:off x="76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28" name="Line 32"/>
                <p:cNvSpPr>
                  <a:spLocks noChangeShapeType="1"/>
                </p:cNvSpPr>
                <p:nvPr/>
              </p:nvSpPr>
              <p:spPr bwMode="white">
                <a:xfrm>
                  <a:off x="96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29" name="Line 33"/>
                <p:cNvSpPr>
                  <a:spLocks noChangeShapeType="1"/>
                </p:cNvSpPr>
                <p:nvPr/>
              </p:nvSpPr>
              <p:spPr bwMode="white">
                <a:xfrm>
                  <a:off x="115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30" name="Line 34"/>
                <p:cNvSpPr>
                  <a:spLocks noChangeShapeType="1"/>
                </p:cNvSpPr>
                <p:nvPr/>
              </p:nvSpPr>
              <p:spPr bwMode="white">
                <a:xfrm>
                  <a:off x="134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31" name="Line 35"/>
                <p:cNvSpPr>
                  <a:spLocks noChangeShapeType="1"/>
                </p:cNvSpPr>
                <p:nvPr/>
              </p:nvSpPr>
              <p:spPr bwMode="white">
                <a:xfrm>
                  <a:off x="153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32" name="Line 36"/>
                <p:cNvSpPr>
                  <a:spLocks noChangeShapeType="1"/>
                </p:cNvSpPr>
                <p:nvPr/>
              </p:nvSpPr>
              <p:spPr bwMode="white">
                <a:xfrm>
                  <a:off x="172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33" name="Line 37"/>
                <p:cNvSpPr>
                  <a:spLocks noChangeShapeType="1"/>
                </p:cNvSpPr>
                <p:nvPr/>
              </p:nvSpPr>
              <p:spPr bwMode="white">
                <a:xfrm>
                  <a:off x="192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34" name="Line 38"/>
                <p:cNvSpPr>
                  <a:spLocks noChangeShapeType="1"/>
                </p:cNvSpPr>
                <p:nvPr/>
              </p:nvSpPr>
              <p:spPr bwMode="white">
                <a:xfrm>
                  <a:off x="211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35" name="Line 39"/>
                <p:cNvSpPr>
                  <a:spLocks noChangeShapeType="1"/>
                </p:cNvSpPr>
                <p:nvPr/>
              </p:nvSpPr>
              <p:spPr bwMode="white">
                <a:xfrm>
                  <a:off x="230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36" name="Line 40"/>
                <p:cNvSpPr>
                  <a:spLocks noChangeShapeType="1"/>
                </p:cNvSpPr>
                <p:nvPr/>
              </p:nvSpPr>
              <p:spPr bwMode="white">
                <a:xfrm>
                  <a:off x="249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37" name="Line 41"/>
                <p:cNvSpPr>
                  <a:spLocks noChangeShapeType="1"/>
                </p:cNvSpPr>
                <p:nvPr/>
              </p:nvSpPr>
              <p:spPr bwMode="white">
                <a:xfrm>
                  <a:off x="268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38" name="Line 42"/>
                <p:cNvSpPr>
                  <a:spLocks noChangeShapeType="1"/>
                </p:cNvSpPr>
                <p:nvPr/>
              </p:nvSpPr>
              <p:spPr bwMode="white">
                <a:xfrm>
                  <a:off x="288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39" name="Line 43"/>
                <p:cNvSpPr>
                  <a:spLocks noChangeShapeType="1"/>
                </p:cNvSpPr>
                <p:nvPr/>
              </p:nvSpPr>
              <p:spPr bwMode="white">
                <a:xfrm>
                  <a:off x="307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40" name="Line 44"/>
                <p:cNvSpPr>
                  <a:spLocks noChangeShapeType="1"/>
                </p:cNvSpPr>
                <p:nvPr/>
              </p:nvSpPr>
              <p:spPr bwMode="white">
                <a:xfrm>
                  <a:off x="326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41" name="Line 45"/>
                <p:cNvSpPr>
                  <a:spLocks noChangeShapeType="1"/>
                </p:cNvSpPr>
                <p:nvPr/>
              </p:nvSpPr>
              <p:spPr bwMode="white">
                <a:xfrm>
                  <a:off x="345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42" name="Line 46"/>
                <p:cNvSpPr>
                  <a:spLocks noChangeShapeType="1"/>
                </p:cNvSpPr>
                <p:nvPr/>
              </p:nvSpPr>
              <p:spPr bwMode="white">
                <a:xfrm>
                  <a:off x="364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43" name="Line 47"/>
                <p:cNvSpPr>
                  <a:spLocks noChangeShapeType="1"/>
                </p:cNvSpPr>
                <p:nvPr/>
              </p:nvSpPr>
              <p:spPr bwMode="white">
                <a:xfrm>
                  <a:off x="384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44" name="Line 48"/>
                <p:cNvSpPr>
                  <a:spLocks noChangeShapeType="1"/>
                </p:cNvSpPr>
                <p:nvPr/>
              </p:nvSpPr>
              <p:spPr bwMode="white">
                <a:xfrm>
                  <a:off x="403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45" name="Line 49"/>
                <p:cNvSpPr>
                  <a:spLocks noChangeShapeType="1"/>
                </p:cNvSpPr>
                <p:nvPr/>
              </p:nvSpPr>
              <p:spPr bwMode="white">
                <a:xfrm>
                  <a:off x="422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46" name="Line 50"/>
                <p:cNvSpPr>
                  <a:spLocks noChangeShapeType="1"/>
                </p:cNvSpPr>
                <p:nvPr/>
              </p:nvSpPr>
              <p:spPr bwMode="white">
                <a:xfrm>
                  <a:off x="441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47" name="Line 51"/>
                <p:cNvSpPr>
                  <a:spLocks noChangeShapeType="1"/>
                </p:cNvSpPr>
                <p:nvPr/>
              </p:nvSpPr>
              <p:spPr bwMode="white">
                <a:xfrm>
                  <a:off x="460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48" name="Line 52"/>
                <p:cNvSpPr>
                  <a:spLocks noChangeShapeType="1"/>
                </p:cNvSpPr>
                <p:nvPr/>
              </p:nvSpPr>
              <p:spPr bwMode="white">
                <a:xfrm>
                  <a:off x="480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49" name="Line 53"/>
                <p:cNvSpPr>
                  <a:spLocks noChangeShapeType="1"/>
                </p:cNvSpPr>
                <p:nvPr/>
              </p:nvSpPr>
              <p:spPr bwMode="white">
                <a:xfrm>
                  <a:off x="499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50" name="Line 54"/>
                <p:cNvSpPr>
                  <a:spLocks noChangeShapeType="1"/>
                </p:cNvSpPr>
                <p:nvPr/>
              </p:nvSpPr>
              <p:spPr bwMode="white">
                <a:xfrm>
                  <a:off x="518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51" name="Line 55"/>
                <p:cNvSpPr>
                  <a:spLocks noChangeShapeType="1"/>
                </p:cNvSpPr>
                <p:nvPr/>
              </p:nvSpPr>
              <p:spPr bwMode="white">
                <a:xfrm>
                  <a:off x="537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52" name="Line 56"/>
                <p:cNvSpPr>
                  <a:spLocks noChangeShapeType="1"/>
                </p:cNvSpPr>
                <p:nvPr/>
              </p:nvSpPr>
              <p:spPr bwMode="white">
                <a:xfrm>
                  <a:off x="556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4153" name="Line 57"/>
              <p:cNvSpPr>
                <a:spLocks noChangeShapeType="1"/>
              </p:cNvSpPr>
              <p:nvPr/>
            </p:nvSpPr>
            <p:spPr bwMode="ltGray">
              <a:xfrm>
                <a:off x="5568" y="0"/>
                <a:ext cx="0" cy="1488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4154" name="Group 58"/>
            <p:cNvGrpSpPr>
              <a:grpSpLocks/>
            </p:cNvGrpSpPr>
            <p:nvPr userDrawn="1"/>
          </p:nvGrpSpPr>
          <p:grpSpPr bwMode="auto">
            <a:xfrm>
              <a:off x="3" y="559"/>
              <a:ext cx="4192" cy="1796"/>
              <a:chOff x="3" y="559"/>
              <a:chExt cx="4192" cy="1796"/>
            </a:xfrm>
          </p:grpSpPr>
          <p:sp>
            <p:nvSpPr>
              <p:cNvPr id="4155" name="Line 59"/>
              <p:cNvSpPr>
                <a:spLocks noChangeShapeType="1"/>
              </p:cNvSpPr>
              <p:nvPr/>
            </p:nvSpPr>
            <p:spPr bwMode="ltGray">
              <a:xfrm>
                <a:off x="506" y="559"/>
                <a:ext cx="0" cy="1796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156" name="Line 60"/>
              <p:cNvSpPr>
                <a:spLocks noChangeShapeType="1"/>
              </p:cNvSpPr>
              <p:nvPr/>
            </p:nvSpPr>
            <p:spPr bwMode="ltGray">
              <a:xfrm flipH="1" flipV="1">
                <a:off x="3" y="1924"/>
                <a:ext cx="3211" cy="1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157" name="Line 61"/>
              <p:cNvSpPr>
                <a:spLocks noChangeShapeType="1"/>
              </p:cNvSpPr>
              <p:nvPr/>
            </p:nvSpPr>
            <p:spPr bwMode="ltGray">
              <a:xfrm flipH="1" flipV="1">
                <a:off x="384" y="938"/>
                <a:ext cx="3811" cy="1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158" name="Arc 62"/>
              <p:cNvSpPr>
                <a:spLocks/>
              </p:cNvSpPr>
              <p:nvPr/>
            </p:nvSpPr>
            <p:spPr bwMode="ltGray">
              <a:xfrm rot="16200000" flipH="1">
                <a:off x="426" y="860"/>
                <a:ext cx="156" cy="157"/>
              </a:xfrm>
              <a:custGeom>
                <a:avLst/>
                <a:gdLst>
                  <a:gd name="G0" fmla="+- 21595 0 0"/>
                  <a:gd name="G1" fmla="+- 21600 0 0"/>
                  <a:gd name="G2" fmla="+- 21600 0 0"/>
                  <a:gd name="T0" fmla="*/ 21114 w 43195"/>
                  <a:gd name="T1" fmla="*/ 5 h 43200"/>
                  <a:gd name="T2" fmla="*/ 0 w 43195"/>
                  <a:gd name="T3" fmla="*/ 22056 h 43200"/>
                  <a:gd name="T4" fmla="*/ 21595 w 43195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3195" h="43200" fill="none" extrusionOk="0">
                    <a:moveTo>
                      <a:pt x="21114" y="5"/>
                    </a:moveTo>
                    <a:cubicBezTo>
                      <a:pt x="21274" y="1"/>
                      <a:pt x="21434" y="-1"/>
                      <a:pt x="21595" y="-1"/>
                    </a:cubicBezTo>
                    <a:cubicBezTo>
                      <a:pt x="33524" y="0"/>
                      <a:pt x="43195" y="9670"/>
                      <a:pt x="43195" y="21600"/>
                    </a:cubicBezTo>
                    <a:cubicBezTo>
                      <a:pt x="43195" y="33529"/>
                      <a:pt x="33524" y="43200"/>
                      <a:pt x="21595" y="43200"/>
                    </a:cubicBezTo>
                    <a:cubicBezTo>
                      <a:pt x="9843" y="43199"/>
                      <a:pt x="247" y="33805"/>
                      <a:pt x="-1" y="22056"/>
                    </a:cubicBezTo>
                  </a:path>
                  <a:path w="43195" h="43200" stroke="0" extrusionOk="0">
                    <a:moveTo>
                      <a:pt x="21114" y="5"/>
                    </a:moveTo>
                    <a:cubicBezTo>
                      <a:pt x="21274" y="1"/>
                      <a:pt x="21434" y="-1"/>
                      <a:pt x="21595" y="-1"/>
                    </a:cubicBezTo>
                    <a:cubicBezTo>
                      <a:pt x="33524" y="0"/>
                      <a:pt x="43195" y="9670"/>
                      <a:pt x="43195" y="21600"/>
                    </a:cubicBezTo>
                    <a:cubicBezTo>
                      <a:pt x="43195" y="33529"/>
                      <a:pt x="33524" y="43200"/>
                      <a:pt x="21595" y="43200"/>
                    </a:cubicBezTo>
                    <a:cubicBezTo>
                      <a:pt x="9843" y="43199"/>
                      <a:pt x="247" y="33805"/>
                      <a:pt x="-1" y="22056"/>
                    </a:cubicBezTo>
                    <a:lnTo>
                      <a:pt x="21595" y="21600"/>
                    </a:lnTo>
                    <a:close/>
                  </a:path>
                </a:pathLst>
              </a:cu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4159" name="Group 63"/>
            <p:cNvGrpSpPr>
              <a:grpSpLocks/>
            </p:cNvGrpSpPr>
            <p:nvPr userDrawn="1"/>
          </p:nvGrpSpPr>
          <p:grpSpPr bwMode="auto">
            <a:xfrm>
              <a:off x="1480" y="1952"/>
              <a:ext cx="3808" cy="1812"/>
              <a:chOff x="1480" y="1952"/>
              <a:chExt cx="3808" cy="1812"/>
            </a:xfrm>
          </p:grpSpPr>
          <p:sp>
            <p:nvSpPr>
              <p:cNvPr id="4160" name="Line 64"/>
              <p:cNvSpPr>
                <a:spLocks noChangeShapeType="1"/>
              </p:cNvSpPr>
              <p:nvPr/>
            </p:nvSpPr>
            <p:spPr bwMode="ltGray">
              <a:xfrm flipV="1">
                <a:off x="1480" y="3442"/>
                <a:ext cx="3808" cy="0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161" name="Line 65"/>
              <p:cNvSpPr>
                <a:spLocks noChangeShapeType="1"/>
              </p:cNvSpPr>
              <p:nvPr/>
            </p:nvSpPr>
            <p:spPr bwMode="ltGray">
              <a:xfrm flipH="1">
                <a:off x="5172" y="1952"/>
                <a:ext cx="0" cy="1812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162" name="Arc 66"/>
              <p:cNvSpPr>
                <a:spLocks/>
              </p:cNvSpPr>
              <p:nvPr/>
            </p:nvSpPr>
            <p:spPr bwMode="ltGray">
              <a:xfrm rot="5400000">
                <a:off x="5097" y="3346"/>
                <a:ext cx="156" cy="157"/>
              </a:xfrm>
              <a:custGeom>
                <a:avLst/>
                <a:gdLst>
                  <a:gd name="G0" fmla="+- 21595 0 0"/>
                  <a:gd name="G1" fmla="+- 21600 0 0"/>
                  <a:gd name="G2" fmla="+- 21600 0 0"/>
                  <a:gd name="T0" fmla="*/ 21114 w 43195"/>
                  <a:gd name="T1" fmla="*/ 5 h 43200"/>
                  <a:gd name="T2" fmla="*/ 0 w 43195"/>
                  <a:gd name="T3" fmla="*/ 22056 h 43200"/>
                  <a:gd name="T4" fmla="*/ 21595 w 43195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3195" h="43200" fill="none" extrusionOk="0">
                    <a:moveTo>
                      <a:pt x="21114" y="5"/>
                    </a:moveTo>
                    <a:cubicBezTo>
                      <a:pt x="21274" y="1"/>
                      <a:pt x="21434" y="-1"/>
                      <a:pt x="21595" y="-1"/>
                    </a:cubicBezTo>
                    <a:cubicBezTo>
                      <a:pt x="33524" y="0"/>
                      <a:pt x="43195" y="9670"/>
                      <a:pt x="43195" y="21600"/>
                    </a:cubicBezTo>
                    <a:cubicBezTo>
                      <a:pt x="43195" y="33529"/>
                      <a:pt x="33524" y="43200"/>
                      <a:pt x="21595" y="43200"/>
                    </a:cubicBezTo>
                    <a:cubicBezTo>
                      <a:pt x="9843" y="43199"/>
                      <a:pt x="247" y="33805"/>
                      <a:pt x="-1" y="22056"/>
                    </a:cubicBezTo>
                  </a:path>
                  <a:path w="43195" h="43200" stroke="0" extrusionOk="0">
                    <a:moveTo>
                      <a:pt x="21114" y="5"/>
                    </a:moveTo>
                    <a:cubicBezTo>
                      <a:pt x="21274" y="1"/>
                      <a:pt x="21434" y="-1"/>
                      <a:pt x="21595" y="-1"/>
                    </a:cubicBezTo>
                    <a:cubicBezTo>
                      <a:pt x="33524" y="0"/>
                      <a:pt x="43195" y="9670"/>
                      <a:pt x="43195" y="21600"/>
                    </a:cubicBezTo>
                    <a:cubicBezTo>
                      <a:pt x="43195" y="33529"/>
                      <a:pt x="33524" y="43200"/>
                      <a:pt x="21595" y="43200"/>
                    </a:cubicBezTo>
                    <a:cubicBezTo>
                      <a:pt x="9843" y="43199"/>
                      <a:pt x="247" y="33805"/>
                      <a:pt x="-1" y="22056"/>
                    </a:cubicBezTo>
                    <a:lnTo>
                      <a:pt x="21595" y="21600"/>
                    </a:lnTo>
                    <a:close/>
                  </a:path>
                </a:pathLst>
              </a:cu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4163" name="Rectangle 67"/>
          <p:cNvSpPr>
            <a:spLocks noGrp="1" noChangeArrowheads="1"/>
          </p:cNvSpPr>
          <p:nvPr>
            <p:ph type="ctrTitle"/>
          </p:nvPr>
        </p:nvSpPr>
        <p:spPr>
          <a:xfrm>
            <a:off x="990600" y="17526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4164" name="Rectangle 68" descr="Rectangle: Click to edit Master text styles&#10;Second level&#10;Third level&#10;Fourth level&#10;Fifth level"/>
          <p:cNvSpPr>
            <a:spLocks noGrp="1" noChangeArrowheads="1"/>
          </p:cNvSpPr>
          <p:nvPr>
            <p:ph type="subTitle" idx="1"/>
          </p:nvPr>
        </p:nvSpPr>
        <p:spPr>
          <a:xfrm>
            <a:off x="990600" y="3309938"/>
            <a:ext cx="6400800" cy="1752600"/>
          </a:xfrm>
        </p:spPr>
        <p:txBody>
          <a:bodyPr/>
          <a:lstStyle>
            <a:lvl1pPr marL="0" indent="0">
              <a:buFont typeface="Wingdings" charset="0"/>
              <a:buNone/>
              <a:defRPr/>
            </a:lvl1pPr>
          </a:lstStyle>
          <a:p>
            <a:pPr lvl="0"/>
            <a:r>
              <a:rPr lang="en-US" noProof="0"/>
              <a:t>Click to edit Master subtitle style</a:t>
            </a:r>
          </a:p>
        </p:txBody>
      </p:sp>
      <p:sp>
        <p:nvSpPr>
          <p:cNvPr id="4165" name="Rectangle 69"/>
          <p:cNvSpPr>
            <a:spLocks noGrp="1" noChangeArrowheads="1"/>
          </p:cNvSpPr>
          <p:nvPr>
            <p:ph type="dt" sz="quarter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4166" name="Rectangle 70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167" name="Rectangle 71"/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>
            <a:lvl1pPr>
              <a:defRPr/>
            </a:lvl1pPr>
          </a:lstStyle>
          <a:p>
            <a:fld id="{4E372937-73E8-4C48-9F37-65ED8F168A4A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633C0F1C-9F71-9440-917D-26A727F394D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3471214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10350" y="304800"/>
            <a:ext cx="2000250" cy="5715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304800"/>
            <a:ext cx="5848350" cy="5715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AF1C166-2FC6-F44B-B8FB-15E392AE9F6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844186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048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838200" y="19050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00600" y="19050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F02AC6FA-BBEF-3944-90B4-B54292E6EC6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954287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048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838200" y="1905000"/>
            <a:ext cx="7772400" cy="4114800"/>
          </a:xfrm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49B445DF-6FB0-A148-8769-4CF6F7BE3B9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693080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80EF855E-FBE0-234B-B9C4-4C6A15AB49F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876278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18B012D0-4611-9B4E-A698-CE28E8455B0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165857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9050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00600" y="19050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F40158E3-0B0E-8F4B-9138-09671F813CDF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0463845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729050FA-74BC-0E41-A3AD-895455B929F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598783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56A8200B-3C5B-7847-9C6D-54116F9F083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410573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1F84D792-FA7B-B842-9B6B-1B3377D759B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2120129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EF387D03-BBFB-164E-881A-3BCB8BF371B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349685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7926671E-7A86-FE42-AEF5-D1704098096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217790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4" name="Group 1026"/>
          <p:cNvGrpSpPr>
            <a:grpSpLocks/>
          </p:cNvGrpSpPr>
          <p:nvPr/>
        </p:nvGrpSpPr>
        <p:grpSpPr bwMode="auto">
          <a:xfrm>
            <a:off x="0" y="0"/>
            <a:ext cx="9144000" cy="6858000"/>
            <a:chOff x="0" y="0"/>
            <a:chExt cx="5760" cy="4320"/>
          </a:xfrm>
        </p:grpSpPr>
        <p:grpSp>
          <p:nvGrpSpPr>
            <p:cNvPr id="3075" name="Group 1027"/>
            <p:cNvGrpSpPr>
              <a:grpSpLocks/>
            </p:cNvGrpSpPr>
            <p:nvPr/>
          </p:nvGrpSpPr>
          <p:grpSpPr bwMode="auto">
            <a:xfrm>
              <a:off x="0" y="0"/>
              <a:ext cx="5760" cy="4320"/>
              <a:chOff x="0" y="0"/>
              <a:chExt cx="5760" cy="4320"/>
            </a:xfrm>
          </p:grpSpPr>
          <p:grpSp>
            <p:nvGrpSpPr>
              <p:cNvPr id="3076" name="Group 1028"/>
              <p:cNvGrpSpPr>
                <a:grpSpLocks/>
              </p:cNvGrpSpPr>
              <p:nvPr/>
            </p:nvGrpSpPr>
            <p:grpSpPr bwMode="auto">
              <a:xfrm>
                <a:off x="0" y="192"/>
                <a:ext cx="5760" cy="4032"/>
                <a:chOff x="0" y="192"/>
                <a:chExt cx="5760" cy="4032"/>
              </a:xfrm>
            </p:grpSpPr>
            <p:sp>
              <p:nvSpPr>
                <p:cNvPr id="3077" name="Line 1029"/>
                <p:cNvSpPr>
                  <a:spLocks noChangeShapeType="1"/>
                </p:cNvSpPr>
                <p:nvPr/>
              </p:nvSpPr>
              <p:spPr bwMode="white">
                <a:xfrm>
                  <a:off x="0" y="19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078" name="Line 1030"/>
                <p:cNvSpPr>
                  <a:spLocks noChangeShapeType="1"/>
                </p:cNvSpPr>
                <p:nvPr/>
              </p:nvSpPr>
              <p:spPr bwMode="white">
                <a:xfrm>
                  <a:off x="0" y="38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079" name="Line 1031"/>
                <p:cNvSpPr>
                  <a:spLocks noChangeShapeType="1"/>
                </p:cNvSpPr>
                <p:nvPr/>
              </p:nvSpPr>
              <p:spPr bwMode="white">
                <a:xfrm>
                  <a:off x="0" y="576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080" name="Line 1032"/>
                <p:cNvSpPr>
                  <a:spLocks noChangeShapeType="1"/>
                </p:cNvSpPr>
                <p:nvPr/>
              </p:nvSpPr>
              <p:spPr bwMode="white">
                <a:xfrm>
                  <a:off x="0" y="768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081" name="Line 1033"/>
                <p:cNvSpPr>
                  <a:spLocks noChangeShapeType="1"/>
                </p:cNvSpPr>
                <p:nvPr/>
              </p:nvSpPr>
              <p:spPr bwMode="white">
                <a:xfrm>
                  <a:off x="0" y="960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082" name="Line 1034"/>
                <p:cNvSpPr>
                  <a:spLocks noChangeShapeType="1"/>
                </p:cNvSpPr>
                <p:nvPr/>
              </p:nvSpPr>
              <p:spPr bwMode="white">
                <a:xfrm>
                  <a:off x="0" y="115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083" name="Line 1035"/>
                <p:cNvSpPr>
                  <a:spLocks noChangeShapeType="1"/>
                </p:cNvSpPr>
                <p:nvPr/>
              </p:nvSpPr>
              <p:spPr bwMode="white">
                <a:xfrm>
                  <a:off x="0" y="134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084" name="Line 1036"/>
                <p:cNvSpPr>
                  <a:spLocks noChangeShapeType="1"/>
                </p:cNvSpPr>
                <p:nvPr/>
              </p:nvSpPr>
              <p:spPr bwMode="white">
                <a:xfrm>
                  <a:off x="0" y="1536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085" name="Line 1037"/>
                <p:cNvSpPr>
                  <a:spLocks noChangeShapeType="1"/>
                </p:cNvSpPr>
                <p:nvPr/>
              </p:nvSpPr>
              <p:spPr bwMode="white">
                <a:xfrm>
                  <a:off x="0" y="1728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086" name="Line 1038"/>
                <p:cNvSpPr>
                  <a:spLocks noChangeShapeType="1"/>
                </p:cNvSpPr>
                <p:nvPr/>
              </p:nvSpPr>
              <p:spPr bwMode="white">
                <a:xfrm>
                  <a:off x="0" y="1920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087" name="Line 1039"/>
                <p:cNvSpPr>
                  <a:spLocks noChangeShapeType="1"/>
                </p:cNvSpPr>
                <p:nvPr/>
              </p:nvSpPr>
              <p:spPr bwMode="white">
                <a:xfrm>
                  <a:off x="0" y="211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088" name="Line 1040"/>
                <p:cNvSpPr>
                  <a:spLocks noChangeShapeType="1"/>
                </p:cNvSpPr>
                <p:nvPr/>
              </p:nvSpPr>
              <p:spPr bwMode="white">
                <a:xfrm>
                  <a:off x="0" y="230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089" name="Line 1041"/>
                <p:cNvSpPr>
                  <a:spLocks noChangeShapeType="1"/>
                </p:cNvSpPr>
                <p:nvPr/>
              </p:nvSpPr>
              <p:spPr bwMode="white">
                <a:xfrm>
                  <a:off x="0" y="2496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090" name="Line 1042"/>
                <p:cNvSpPr>
                  <a:spLocks noChangeShapeType="1"/>
                </p:cNvSpPr>
                <p:nvPr/>
              </p:nvSpPr>
              <p:spPr bwMode="white">
                <a:xfrm>
                  <a:off x="0" y="2688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091" name="Line 1043"/>
                <p:cNvSpPr>
                  <a:spLocks noChangeShapeType="1"/>
                </p:cNvSpPr>
                <p:nvPr/>
              </p:nvSpPr>
              <p:spPr bwMode="white">
                <a:xfrm>
                  <a:off x="0" y="2880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092" name="Line 1044"/>
                <p:cNvSpPr>
                  <a:spLocks noChangeShapeType="1"/>
                </p:cNvSpPr>
                <p:nvPr/>
              </p:nvSpPr>
              <p:spPr bwMode="white">
                <a:xfrm>
                  <a:off x="0" y="307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093" name="Line 1045"/>
                <p:cNvSpPr>
                  <a:spLocks noChangeShapeType="1"/>
                </p:cNvSpPr>
                <p:nvPr/>
              </p:nvSpPr>
              <p:spPr bwMode="white">
                <a:xfrm>
                  <a:off x="0" y="326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094" name="Line 1046"/>
                <p:cNvSpPr>
                  <a:spLocks noChangeShapeType="1"/>
                </p:cNvSpPr>
                <p:nvPr/>
              </p:nvSpPr>
              <p:spPr bwMode="white">
                <a:xfrm>
                  <a:off x="0" y="3456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095" name="Line 1047"/>
                <p:cNvSpPr>
                  <a:spLocks noChangeShapeType="1"/>
                </p:cNvSpPr>
                <p:nvPr/>
              </p:nvSpPr>
              <p:spPr bwMode="white">
                <a:xfrm>
                  <a:off x="0" y="3648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096" name="Line 1048"/>
                <p:cNvSpPr>
                  <a:spLocks noChangeShapeType="1"/>
                </p:cNvSpPr>
                <p:nvPr/>
              </p:nvSpPr>
              <p:spPr bwMode="white">
                <a:xfrm>
                  <a:off x="0" y="3840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097" name="Line 1049"/>
                <p:cNvSpPr>
                  <a:spLocks noChangeShapeType="1"/>
                </p:cNvSpPr>
                <p:nvPr/>
              </p:nvSpPr>
              <p:spPr bwMode="white">
                <a:xfrm>
                  <a:off x="0" y="403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098" name="Line 1050"/>
                <p:cNvSpPr>
                  <a:spLocks noChangeShapeType="1"/>
                </p:cNvSpPr>
                <p:nvPr/>
              </p:nvSpPr>
              <p:spPr bwMode="white">
                <a:xfrm>
                  <a:off x="0" y="422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3099" name="Group 1051"/>
              <p:cNvGrpSpPr>
                <a:grpSpLocks/>
              </p:cNvGrpSpPr>
              <p:nvPr/>
            </p:nvGrpSpPr>
            <p:grpSpPr bwMode="auto">
              <a:xfrm>
                <a:off x="192" y="0"/>
                <a:ext cx="5376" cy="4320"/>
                <a:chOff x="192" y="0"/>
                <a:chExt cx="5376" cy="4320"/>
              </a:xfrm>
            </p:grpSpPr>
            <p:sp>
              <p:nvSpPr>
                <p:cNvPr id="3100" name="Line 1052"/>
                <p:cNvSpPr>
                  <a:spLocks noChangeShapeType="1"/>
                </p:cNvSpPr>
                <p:nvPr/>
              </p:nvSpPr>
              <p:spPr bwMode="white">
                <a:xfrm>
                  <a:off x="19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101" name="Line 1053"/>
                <p:cNvSpPr>
                  <a:spLocks noChangeShapeType="1"/>
                </p:cNvSpPr>
                <p:nvPr/>
              </p:nvSpPr>
              <p:spPr bwMode="white">
                <a:xfrm>
                  <a:off x="38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102" name="Line 1054"/>
                <p:cNvSpPr>
                  <a:spLocks noChangeShapeType="1"/>
                </p:cNvSpPr>
                <p:nvPr/>
              </p:nvSpPr>
              <p:spPr bwMode="white">
                <a:xfrm>
                  <a:off x="57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103" name="Line 1055"/>
                <p:cNvSpPr>
                  <a:spLocks noChangeShapeType="1"/>
                </p:cNvSpPr>
                <p:nvPr/>
              </p:nvSpPr>
              <p:spPr bwMode="white">
                <a:xfrm>
                  <a:off x="76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104" name="Line 1056"/>
                <p:cNvSpPr>
                  <a:spLocks noChangeShapeType="1"/>
                </p:cNvSpPr>
                <p:nvPr/>
              </p:nvSpPr>
              <p:spPr bwMode="white">
                <a:xfrm>
                  <a:off x="96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105" name="Line 1057"/>
                <p:cNvSpPr>
                  <a:spLocks noChangeShapeType="1"/>
                </p:cNvSpPr>
                <p:nvPr/>
              </p:nvSpPr>
              <p:spPr bwMode="white">
                <a:xfrm>
                  <a:off x="115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106" name="Line 1058"/>
                <p:cNvSpPr>
                  <a:spLocks noChangeShapeType="1"/>
                </p:cNvSpPr>
                <p:nvPr/>
              </p:nvSpPr>
              <p:spPr bwMode="white">
                <a:xfrm>
                  <a:off x="134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107" name="Line 1059"/>
                <p:cNvSpPr>
                  <a:spLocks noChangeShapeType="1"/>
                </p:cNvSpPr>
                <p:nvPr/>
              </p:nvSpPr>
              <p:spPr bwMode="white">
                <a:xfrm>
                  <a:off x="153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108" name="Line 1060"/>
                <p:cNvSpPr>
                  <a:spLocks noChangeShapeType="1"/>
                </p:cNvSpPr>
                <p:nvPr/>
              </p:nvSpPr>
              <p:spPr bwMode="white">
                <a:xfrm>
                  <a:off x="172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109" name="Line 1061"/>
                <p:cNvSpPr>
                  <a:spLocks noChangeShapeType="1"/>
                </p:cNvSpPr>
                <p:nvPr/>
              </p:nvSpPr>
              <p:spPr bwMode="white">
                <a:xfrm>
                  <a:off x="192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110" name="Line 1062"/>
                <p:cNvSpPr>
                  <a:spLocks noChangeShapeType="1"/>
                </p:cNvSpPr>
                <p:nvPr/>
              </p:nvSpPr>
              <p:spPr bwMode="white">
                <a:xfrm>
                  <a:off x="211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111" name="Line 1063"/>
                <p:cNvSpPr>
                  <a:spLocks noChangeShapeType="1"/>
                </p:cNvSpPr>
                <p:nvPr/>
              </p:nvSpPr>
              <p:spPr bwMode="white">
                <a:xfrm>
                  <a:off x="230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112" name="Line 1064"/>
                <p:cNvSpPr>
                  <a:spLocks noChangeShapeType="1"/>
                </p:cNvSpPr>
                <p:nvPr/>
              </p:nvSpPr>
              <p:spPr bwMode="white">
                <a:xfrm>
                  <a:off x="249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113" name="Line 1065"/>
                <p:cNvSpPr>
                  <a:spLocks noChangeShapeType="1"/>
                </p:cNvSpPr>
                <p:nvPr/>
              </p:nvSpPr>
              <p:spPr bwMode="white">
                <a:xfrm>
                  <a:off x="268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114" name="Line 1066"/>
                <p:cNvSpPr>
                  <a:spLocks noChangeShapeType="1"/>
                </p:cNvSpPr>
                <p:nvPr/>
              </p:nvSpPr>
              <p:spPr bwMode="white">
                <a:xfrm>
                  <a:off x="288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115" name="Line 1067"/>
                <p:cNvSpPr>
                  <a:spLocks noChangeShapeType="1"/>
                </p:cNvSpPr>
                <p:nvPr/>
              </p:nvSpPr>
              <p:spPr bwMode="white">
                <a:xfrm>
                  <a:off x="307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116" name="Line 1068"/>
                <p:cNvSpPr>
                  <a:spLocks noChangeShapeType="1"/>
                </p:cNvSpPr>
                <p:nvPr/>
              </p:nvSpPr>
              <p:spPr bwMode="white">
                <a:xfrm>
                  <a:off x="326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117" name="Line 1069"/>
                <p:cNvSpPr>
                  <a:spLocks noChangeShapeType="1"/>
                </p:cNvSpPr>
                <p:nvPr/>
              </p:nvSpPr>
              <p:spPr bwMode="white">
                <a:xfrm>
                  <a:off x="345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118" name="Line 1070"/>
                <p:cNvSpPr>
                  <a:spLocks noChangeShapeType="1"/>
                </p:cNvSpPr>
                <p:nvPr/>
              </p:nvSpPr>
              <p:spPr bwMode="white">
                <a:xfrm>
                  <a:off x="364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119" name="Line 1071"/>
                <p:cNvSpPr>
                  <a:spLocks noChangeShapeType="1"/>
                </p:cNvSpPr>
                <p:nvPr/>
              </p:nvSpPr>
              <p:spPr bwMode="white">
                <a:xfrm>
                  <a:off x="384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120" name="Line 1072"/>
                <p:cNvSpPr>
                  <a:spLocks noChangeShapeType="1"/>
                </p:cNvSpPr>
                <p:nvPr/>
              </p:nvSpPr>
              <p:spPr bwMode="white">
                <a:xfrm>
                  <a:off x="403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121" name="Line 1073"/>
                <p:cNvSpPr>
                  <a:spLocks noChangeShapeType="1"/>
                </p:cNvSpPr>
                <p:nvPr/>
              </p:nvSpPr>
              <p:spPr bwMode="white">
                <a:xfrm>
                  <a:off x="422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122" name="Line 1074"/>
                <p:cNvSpPr>
                  <a:spLocks noChangeShapeType="1"/>
                </p:cNvSpPr>
                <p:nvPr/>
              </p:nvSpPr>
              <p:spPr bwMode="white">
                <a:xfrm>
                  <a:off x="441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123" name="Line 1075"/>
                <p:cNvSpPr>
                  <a:spLocks noChangeShapeType="1"/>
                </p:cNvSpPr>
                <p:nvPr/>
              </p:nvSpPr>
              <p:spPr bwMode="white">
                <a:xfrm>
                  <a:off x="460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124" name="Line 1076"/>
                <p:cNvSpPr>
                  <a:spLocks noChangeShapeType="1"/>
                </p:cNvSpPr>
                <p:nvPr/>
              </p:nvSpPr>
              <p:spPr bwMode="white">
                <a:xfrm>
                  <a:off x="480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125" name="Line 1077"/>
                <p:cNvSpPr>
                  <a:spLocks noChangeShapeType="1"/>
                </p:cNvSpPr>
                <p:nvPr/>
              </p:nvSpPr>
              <p:spPr bwMode="white">
                <a:xfrm>
                  <a:off x="499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126" name="Line 1078"/>
                <p:cNvSpPr>
                  <a:spLocks noChangeShapeType="1"/>
                </p:cNvSpPr>
                <p:nvPr/>
              </p:nvSpPr>
              <p:spPr bwMode="white">
                <a:xfrm>
                  <a:off x="518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127" name="Line 1079"/>
                <p:cNvSpPr>
                  <a:spLocks noChangeShapeType="1"/>
                </p:cNvSpPr>
                <p:nvPr/>
              </p:nvSpPr>
              <p:spPr bwMode="white">
                <a:xfrm>
                  <a:off x="537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128" name="Line 1080"/>
                <p:cNvSpPr>
                  <a:spLocks noChangeShapeType="1"/>
                </p:cNvSpPr>
                <p:nvPr/>
              </p:nvSpPr>
              <p:spPr bwMode="white">
                <a:xfrm>
                  <a:off x="556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3129" name="Rectangle 1081" descr="60%"/>
            <p:cNvSpPr>
              <a:spLocks noChangeArrowheads="1"/>
            </p:cNvSpPr>
            <p:nvPr/>
          </p:nvSpPr>
          <p:spPr bwMode="ltGray">
            <a:xfrm>
              <a:off x="2112" y="0"/>
              <a:ext cx="3648" cy="96"/>
            </a:xfrm>
            <a:prstGeom prst="rect">
              <a:avLst/>
            </a:prstGeom>
            <a:pattFill prst="pct60">
              <a:fgClr>
                <a:schemeClr val="folHlink"/>
              </a:fgClr>
              <a:bgClr>
                <a:schemeClr val="bg1"/>
              </a:bgClr>
            </a:patt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30" name="Line 1082"/>
            <p:cNvSpPr>
              <a:spLocks noChangeShapeType="1"/>
            </p:cNvSpPr>
            <p:nvPr/>
          </p:nvSpPr>
          <p:spPr bwMode="ltGray">
            <a:xfrm>
              <a:off x="5568" y="0"/>
              <a:ext cx="0" cy="1488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135" name="Rectangle 1087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3048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136" name="Rectangle 1088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9050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138" name="Rectangle 1090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3139" name="Rectangle 1091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4090A5FB-7CC4-9E4C-9852-9865FA6EE38B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</p:sldLayoutIdLst>
  <p:transition/>
  <p:hf hdr="0" ftr="0" dt="0"/>
  <p:txStyles>
    <p:titleStyle>
      <a:lvl1pPr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ahoma" charset="0"/>
          <a:ea typeface="ＭＳ Ｐゴシック" charset="0"/>
        </a:defRPr>
      </a:lvl2pPr>
      <a:lvl3pPr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ahoma" charset="0"/>
          <a:ea typeface="ＭＳ Ｐゴシック" charset="0"/>
        </a:defRPr>
      </a:lvl3pPr>
      <a:lvl4pPr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ahoma" charset="0"/>
          <a:ea typeface="ＭＳ Ｐゴシック" charset="0"/>
        </a:defRPr>
      </a:lvl4pPr>
      <a:lvl5pPr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ahoma" charset="0"/>
          <a:ea typeface="ＭＳ Ｐゴシック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ahoma" charset="0"/>
          <a:ea typeface="ＭＳ Ｐゴシック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ahoma" charset="0"/>
          <a:ea typeface="ＭＳ Ｐゴシック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ahoma" charset="0"/>
          <a:ea typeface="ＭＳ Ｐゴシック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ahoma" charset="0"/>
          <a:ea typeface="ＭＳ Ｐゴシック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chemeClr val="hlink"/>
        </a:buClr>
        <a:buSzPct val="110000"/>
        <a:buFont typeface="Wingdings" charset="0"/>
        <a:buBlip>
          <a:blip r:embed="rId15"/>
        </a:buBlip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chemeClr val="tx1"/>
        </a:buClr>
        <a:buSzPct val="60000"/>
        <a:buFont typeface="Wingdings" charset="0"/>
        <a:buChar char="n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95000"/>
        <a:buFont typeface="Wingdings" charset="0"/>
        <a:buChar char="w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charset="0"/>
        <a:buChar char="n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charset="0"/>
        <a:buChar char="n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charset="0"/>
        <a:buChar char="n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charset="0"/>
        <a:buChar char="n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charset="0"/>
        <a:buChar char="n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charset="0"/>
        <a:buChar char="n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emf"/><Relationship Id="rId4" Type="http://schemas.openxmlformats.org/officeDocument/2006/relationships/image" Target="../media/image18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rchitectingSoftware/CS575-SoftwareDesign/tree/master/Lectures/Architecture-Documentation-Demo/doc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://sunset.usc.edu/classes/cs578_2004/April6b.pdf" TargetMode="External"/><Relationship Id="rId2" Type="http://schemas.openxmlformats.org/officeDocument/2006/relationships/hyperlink" Target="http://www.ii.uib.no/~rolfwr/thesisdoc/main1.html" TargetMode="Externa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hyperlink" Target="http://umlcenter.visual-paradigm.com/umlresources/obje_11.pdf" TargetMode="Externa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1"/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/>
          <a:p>
            <a:fld id="{4F502C0A-2FDC-9940-B112-6D5742E1B680}" type="slidenum">
              <a:rPr lang="en-US"/>
              <a:pPr/>
              <a:t>1</a:t>
            </a:fld>
            <a:endParaRPr lang="en-US"/>
          </a:p>
        </p:txBody>
      </p:sp>
      <p:sp>
        <p:nvSpPr>
          <p:cNvPr id="518150" name="Text Box 6"/>
          <p:cNvSpPr txBox="1">
            <a:spLocks noGrp="1" noChangeArrowheads="1"/>
          </p:cNvSpPr>
          <p:nvPr>
            <p:ph type="ctrTitle"/>
          </p:nvPr>
        </p:nvSpPr>
        <p:spPr>
          <a:xfrm>
            <a:off x="990600" y="1905000"/>
            <a:ext cx="7772400" cy="1143000"/>
          </a:xfrm>
          <a:noFill/>
          <a:ln/>
          <a:extLs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pPr algn="ctr" eaLnBrk="0" hangingPunct="0"/>
            <a:r>
              <a:rPr kumimoji="1" lang="en-US" sz="3200" dirty="0"/>
              <a:t>Modeling Software Architectures - </a:t>
            </a:r>
            <a:br>
              <a:rPr kumimoji="1" lang="en-US" sz="3200" dirty="0"/>
            </a:br>
            <a:r>
              <a:rPr kumimoji="1" lang="en-US" sz="3200" dirty="0"/>
              <a:t>ADLs, UML and </a:t>
            </a:r>
            <a:r>
              <a:rPr kumimoji="1" lang="en-US" sz="3200"/>
              <a:t>Other Notations</a:t>
            </a:r>
            <a:endParaRPr kumimoji="1" lang="en-US" sz="3200" dirty="0"/>
          </a:p>
        </p:txBody>
      </p:sp>
      <p:sp>
        <p:nvSpPr>
          <p:cNvPr id="518151" name="Rectangle 7" descr="Rectangle: Click to edit Master text styles&#10;Second level&#10;Third level&#10;Fourth level&#10;Fifth level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Brian Mitchell</a:t>
            </a: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A4E8E82-B71F-A446-92B7-F7D70F811AA7}" type="slidenum">
              <a:rPr lang="en-US"/>
              <a:pPr/>
              <a:t>10</a:t>
            </a:fld>
            <a:endParaRPr lang="en-US"/>
          </a:p>
        </p:txBody>
      </p:sp>
      <p:sp>
        <p:nvSpPr>
          <p:cNvPr id="680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is about documenting design decisions!</a:t>
            </a:r>
          </a:p>
        </p:txBody>
      </p:sp>
      <p:sp>
        <p:nvSpPr>
          <p:cNvPr id="680963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>
          <a:xfrm>
            <a:off x="762000" y="1524000"/>
            <a:ext cx="8153400" cy="4114800"/>
          </a:xfrm>
        </p:spPr>
        <p:txBody>
          <a:bodyPr/>
          <a:lstStyle/>
          <a:p>
            <a:r>
              <a:rPr lang="en-US" sz="2400" dirty="0"/>
              <a:t>A </a:t>
            </a:r>
            <a:r>
              <a:rPr lang="en-US" sz="2400" b="1" dirty="0"/>
              <a:t>model</a:t>
            </a:r>
            <a:r>
              <a:rPr lang="en-US" sz="2400" dirty="0"/>
              <a:t> is an </a:t>
            </a:r>
            <a:r>
              <a:rPr lang="en-US" sz="2400" b="1" dirty="0"/>
              <a:t>artifact</a:t>
            </a:r>
            <a:r>
              <a:rPr lang="en-US" sz="2400" dirty="0"/>
              <a:t> that captures a number of different design decisions used to establish the overall system architecture</a:t>
            </a:r>
          </a:p>
          <a:p>
            <a:pPr lvl="1"/>
            <a:r>
              <a:rPr lang="en-US" sz="2000" dirty="0"/>
              <a:t>This activity takes time and costs money so picking what to model becomes a critical activity</a:t>
            </a:r>
          </a:p>
          <a:p>
            <a:r>
              <a:rPr lang="en-US" sz="2400" dirty="0"/>
              <a:t>Key things to consider when modeling</a:t>
            </a:r>
          </a:p>
          <a:p>
            <a:pPr lvl="1"/>
            <a:r>
              <a:rPr lang="en-US" sz="2000" dirty="0"/>
              <a:t>What architectural decisions and concepts should be modeled,</a:t>
            </a:r>
          </a:p>
          <a:p>
            <a:pPr lvl="1"/>
            <a:r>
              <a:rPr lang="en-US" sz="2000" dirty="0"/>
              <a:t>At what level of detail, and</a:t>
            </a:r>
          </a:p>
          <a:p>
            <a:pPr lvl="1"/>
            <a:r>
              <a:rPr lang="en-US" sz="2000" dirty="0"/>
              <a:t>With how much rigor or formality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52400" y="6463278"/>
            <a:ext cx="7696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Calibri" charset="0"/>
                <a:ea typeface="Calibri" charset="0"/>
                <a:cs typeface="Calibri" charset="0"/>
              </a:rPr>
              <a:t>Adapted From Software Architecture, Foundations, Theory and Practice</a:t>
            </a:r>
          </a:p>
        </p:txBody>
      </p:sp>
    </p:spTree>
    <p:extLst>
      <p:ext uri="{BB962C8B-B14F-4D97-AF65-F5344CB8AC3E}">
        <p14:creationId xmlns:p14="http://schemas.microsoft.com/office/powerpoint/2010/main" val="1351616265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A4E8E82-B71F-A446-92B7-F7D70F811AA7}" type="slidenum">
              <a:rPr lang="en-US"/>
              <a:pPr/>
              <a:t>11</a:t>
            </a:fld>
            <a:endParaRPr lang="en-US"/>
          </a:p>
        </p:txBody>
      </p:sp>
      <p:sp>
        <p:nvSpPr>
          <p:cNvPr id="680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we document in a model?</a:t>
            </a:r>
          </a:p>
        </p:txBody>
      </p:sp>
      <p:sp>
        <p:nvSpPr>
          <p:cNvPr id="680963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>
          <a:xfrm>
            <a:off x="762000" y="1752600"/>
            <a:ext cx="2590800" cy="2895600"/>
          </a:xfrm>
        </p:spPr>
        <p:txBody>
          <a:bodyPr/>
          <a:lstStyle/>
          <a:p>
            <a:r>
              <a:rPr lang="en-US" sz="2400" dirty="0"/>
              <a:t>Components</a:t>
            </a:r>
          </a:p>
          <a:p>
            <a:r>
              <a:rPr lang="en-US" sz="2400" dirty="0"/>
              <a:t>Connectors</a:t>
            </a:r>
            <a:endParaRPr lang="en-US" sz="2000" dirty="0"/>
          </a:p>
          <a:p>
            <a:r>
              <a:rPr lang="en-US" sz="2400" dirty="0"/>
              <a:t>Interfaces </a:t>
            </a:r>
            <a:br>
              <a:rPr lang="en-US" sz="2400" dirty="0"/>
            </a:br>
            <a:r>
              <a:rPr lang="en-US" sz="2400" dirty="0"/>
              <a:t>(including constraints)</a:t>
            </a:r>
          </a:p>
          <a:p>
            <a:r>
              <a:rPr lang="en-US" sz="2400" dirty="0"/>
              <a:t>Decisions and Rational</a:t>
            </a:r>
          </a:p>
          <a:p>
            <a:r>
              <a:rPr lang="en-US" sz="2400" dirty="0"/>
              <a:t>Structural, Runtime and Behavioral Constraints</a:t>
            </a:r>
            <a:endParaRPr lang="en-US" sz="2000" dirty="0"/>
          </a:p>
        </p:txBody>
      </p:sp>
      <p:pic>
        <p:nvPicPr>
          <p:cNvPr id="2" name="Picture 1" descr="MVCwithPatterns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81400" y="1681354"/>
            <a:ext cx="4953000" cy="314013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191000" y="5105400"/>
            <a:ext cx="457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Remind you of the definition of software architecture?</a:t>
            </a:r>
          </a:p>
        </p:txBody>
      </p:sp>
      <p:sp>
        <p:nvSpPr>
          <p:cNvPr id="7" name="Left Arrow 6"/>
          <p:cNvSpPr/>
          <p:nvPr/>
        </p:nvSpPr>
        <p:spPr bwMode="auto">
          <a:xfrm>
            <a:off x="3352800" y="5334000"/>
            <a:ext cx="685800" cy="457200"/>
          </a:xfrm>
          <a:prstGeom prst="leftArrow">
            <a:avLst>
              <a:gd name="adj1" fmla="val 50000"/>
              <a:gd name="adj2" fmla="val 109106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0131390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A4E8E82-B71F-A446-92B7-F7D70F811AA7}" type="slidenum">
              <a:rPr lang="en-US"/>
              <a:pPr/>
              <a:t>12</a:t>
            </a:fld>
            <a:endParaRPr lang="en-US"/>
          </a:p>
        </p:txBody>
      </p:sp>
      <p:sp>
        <p:nvSpPr>
          <p:cNvPr id="680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Thinking about models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895600" y="2759330"/>
            <a:ext cx="3657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Reason for Modeling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819400" y="1480751"/>
            <a:ext cx="3657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latin typeface="Calibri" charset="0"/>
                <a:ea typeface="Calibri" charset="0"/>
                <a:cs typeface="Calibri" charset="0"/>
              </a:rPr>
              <a:t>To experiment</a:t>
            </a:r>
          </a:p>
          <a:p>
            <a:pPr algn="ctr"/>
            <a:r>
              <a:rPr lang="en-US" sz="1800" dirty="0">
                <a:latin typeface="Calibri" charset="0"/>
                <a:ea typeface="Calibri" charset="0"/>
                <a:cs typeface="Calibri" charset="0"/>
              </a:rPr>
              <a:t>To clarify</a:t>
            </a:r>
          </a:p>
          <a:p>
            <a:pPr algn="ctr"/>
            <a:r>
              <a:rPr lang="en-US" sz="1800" dirty="0">
                <a:latin typeface="Calibri" charset="0"/>
                <a:ea typeface="Calibri" charset="0"/>
                <a:cs typeface="Calibri" charset="0"/>
              </a:rPr>
              <a:t>To understand</a:t>
            </a:r>
          </a:p>
          <a:p>
            <a:pPr algn="ctr"/>
            <a:r>
              <a:rPr lang="en-US" sz="1800" dirty="0">
                <a:latin typeface="Calibri" charset="0"/>
                <a:ea typeface="Calibri" charset="0"/>
                <a:cs typeface="Calibri" charset="0"/>
              </a:rPr>
              <a:t>To analyze</a:t>
            </a:r>
          </a:p>
          <a:p>
            <a:pPr algn="ctr"/>
            <a:r>
              <a:rPr lang="en-US" sz="1800" dirty="0">
                <a:latin typeface="Calibri" charset="0"/>
                <a:ea typeface="Calibri" charset="0"/>
                <a:cs typeface="Calibri" charset="0"/>
              </a:rPr>
              <a:t>To evaluate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85800" y="4532525"/>
            <a:ext cx="2438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What to Model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019800" y="4532525"/>
            <a:ext cx="2362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How to Model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28600" y="4953000"/>
            <a:ext cx="3124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latin typeface="Calibri" charset="0"/>
                <a:ea typeface="Calibri" charset="0"/>
                <a:cs typeface="Calibri" charset="0"/>
              </a:rPr>
              <a:t>Structure</a:t>
            </a:r>
          </a:p>
          <a:p>
            <a:pPr algn="ctr"/>
            <a:r>
              <a:rPr lang="en-US" sz="1800" dirty="0">
                <a:latin typeface="Calibri" charset="0"/>
                <a:ea typeface="Calibri" charset="0"/>
                <a:cs typeface="Calibri" charset="0"/>
              </a:rPr>
              <a:t>Transformations</a:t>
            </a:r>
          </a:p>
          <a:p>
            <a:pPr algn="ctr"/>
            <a:r>
              <a:rPr lang="en-US" sz="1800" dirty="0">
                <a:latin typeface="Calibri" charset="0"/>
                <a:ea typeface="Calibri" charset="0"/>
                <a:cs typeface="Calibri" charset="0"/>
              </a:rPr>
              <a:t>State</a:t>
            </a:r>
          </a:p>
          <a:p>
            <a:pPr algn="ctr"/>
            <a:r>
              <a:rPr lang="en-US" sz="1800" dirty="0">
                <a:latin typeface="Calibri" charset="0"/>
                <a:ea typeface="Calibri" charset="0"/>
                <a:cs typeface="Calibri" charset="0"/>
              </a:rPr>
              <a:t>Inputs and Outputs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334000" y="4952999"/>
            <a:ext cx="3657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latin typeface="Calibri" charset="0"/>
                <a:ea typeface="Calibri" charset="0"/>
                <a:cs typeface="Calibri" charset="0"/>
              </a:rPr>
              <a:t>Textual</a:t>
            </a:r>
          </a:p>
          <a:p>
            <a:pPr algn="ctr"/>
            <a:r>
              <a:rPr lang="en-US" sz="1800" dirty="0">
                <a:latin typeface="Calibri" charset="0"/>
                <a:ea typeface="Calibri" charset="0"/>
                <a:cs typeface="Calibri" charset="0"/>
              </a:rPr>
              <a:t>Graphical</a:t>
            </a:r>
          </a:p>
          <a:p>
            <a:pPr algn="ctr"/>
            <a:r>
              <a:rPr lang="en-US" sz="1800" dirty="0">
                <a:latin typeface="Calibri" charset="0"/>
                <a:ea typeface="Calibri" charset="0"/>
                <a:cs typeface="Calibri" charset="0"/>
              </a:rPr>
              <a:t>Formal / Mathematical</a:t>
            </a:r>
          </a:p>
        </p:txBody>
      </p:sp>
      <p:cxnSp>
        <p:nvCxnSpPr>
          <p:cNvPr id="8" name="Straight Arrow Connector 7"/>
          <p:cNvCxnSpPr>
            <a:stCxn id="6" idx="2"/>
            <a:endCxn id="10" idx="0"/>
          </p:cNvCxnSpPr>
          <p:nvPr/>
        </p:nvCxnSpPr>
        <p:spPr bwMode="auto">
          <a:xfrm flipH="1">
            <a:off x="1905000" y="3220995"/>
            <a:ext cx="2819400" cy="131153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9" name="Straight Arrow Connector 18"/>
          <p:cNvCxnSpPr>
            <a:stCxn id="6" idx="2"/>
            <a:endCxn id="11" idx="0"/>
          </p:cNvCxnSpPr>
          <p:nvPr/>
        </p:nvCxnSpPr>
        <p:spPr bwMode="auto">
          <a:xfrm>
            <a:off x="4724400" y="3220995"/>
            <a:ext cx="2476500" cy="131153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2" name="Straight Arrow Connector 21"/>
          <p:cNvCxnSpPr>
            <a:stCxn id="10" idx="3"/>
            <a:endCxn id="11" idx="1"/>
          </p:cNvCxnSpPr>
          <p:nvPr/>
        </p:nvCxnSpPr>
        <p:spPr bwMode="auto">
          <a:xfrm>
            <a:off x="3124200" y="4763358"/>
            <a:ext cx="2895600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6" name="TextBox 25"/>
          <p:cNvSpPr txBox="1"/>
          <p:nvPr/>
        </p:nvSpPr>
        <p:spPr>
          <a:xfrm>
            <a:off x="152400" y="6463278"/>
            <a:ext cx="7696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Calibri" charset="0"/>
                <a:ea typeface="Calibri" charset="0"/>
                <a:cs typeface="Calibri" charset="0"/>
              </a:rPr>
              <a:t>Adapted From: https://</a:t>
            </a:r>
            <a:r>
              <a:rPr lang="en-US" sz="1200" dirty="0" err="1">
                <a:latin typeface="Calibri" charset="0"/>
                <a:ea typeface="Calibri" charset="0"/>
                <a:cs typeface="Calibri" charset="0"/>
              </a:rPr>
              <a:t>www.cl.cam.ac.uk</a:t>
            </a:r>
            <a:r>
              <a:rPr lang="en-US" sz="1200" dirty="0">
                <a:latin typeface="Calibri" charset="0"/>
                <a:ea typeface="Calibri" charset="0"/>
                <a:cs typeface="Calibri" charset="0"/>
              </a:rPr>
              <a:t>/teaching/1112/</a:t>
            </a:r>
            <a:r>
              <a:rPr lang="en-US" sz="1200" dirty="0" err="1">
                <a:latin typeface="Calibri" charset="0"/>
                <a:ea typeface="Calibri" charset="0"/>
                <a:cs typeface="Calibri" charset="0"/>
              </a:rPr>
              <a:t>SWDesign</a:t>
            </a:r>
            <a:r>
              <a:rPr lang="en-US" sz="1200" dirty="0">
                <a:latin typeface="Calibri" charset="0"/>
                <a:ea typeface="Calibri" charset="0"/>
                <a:cs typeface="Calibri" charset="0"/>
              </a:rPr>
              <a:t>/softwaredesign01.pdf 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257035" y="3810000"/>
            <a:ext cx="27627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What is the purpose of the model, and </a:t>
            </a:r>
            <a:r>
              <a:rPr lang="en-US" sz="1600" b="1"/>
              <a:t>who is the model for?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422756881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A4E8E82-B71F-A446-92B7-F7D70F811AA7}" type="slidenum">
              <a:rPr lang="en-US"/>
              <a:pPr/>
              <a:t>13</a:t>
            </a:fld>
            <a:endParaRPr lang="en-US"/>
          </a:p>
        </p:txBody>
      </p:sp>
      <p:sp>
        <p:nvSpPr>
          <p:cNvPr id="680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 What are some of the key aspects of this model?</a:t>
            </a:r>
          </a:p>
        </p:txBody>
      </p:sp>
      <p:pic>
        <p:nvPicPr>
          <p:cNvPr id="8" name="Picture 7" descr="CS575 SOA R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800" y="1600200"/>
            <a:ext cx="8077200" cy="468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968435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A4E8E82-B71F-A446-92B7-F7D70F811AA7}" type="slidenum">
              <a:rPr lang="en-US"/>
              <a:pPr/>
              <a:t>14</a:t>
            </a:fld>
            <a:endParaRPr lang="en-US"/>
          </a:p>
        </p:txBody>
      </p:sp>
      <p:sp>
        <p:nvSpPr>
          <p:cNvPr id="680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the different views – Static and Dynamic</a:t>
            </a:r>
          </a:p>
        </p:txBody>
      </p:sp>
      <p:sp>
        <p:nvSpPr>
          <p:cNvPr id="680963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>
          <a:xfrm>
            <a:off x="762000" y="1524000"/>
            <a:ext cx="8153400" cy="4114800"/>
          </a:xfrm>
        </p:spPr>
        <p:txBody>
          <a:bodyPr/>
          <a:lstStyle/>
          <a:p>
            <a:r>
              <a:rPr lang="en-US" sz="2400" dirty="0"/>
              <a:t>Static models describe the structure of the system</a:t>
            </a:r>
          </a:p>
          <a:p>
            <a:pPr lvl="1"/>
            <a:r>
              <a:rPr lang="en-US" sz="2000" dirty="0"/>
              <a:t>These structures generally do not change over time</a:t>
            </a:r>
          </a:p>
          <a:p>
            <a:pPr lvl="1"/>
            <a:r>
              <a:rPr lang="en-US" sz="2000" dirty="0"/>
              <a:t>Capture the topology of the system components:</a:t>
            </a:r>
          </a:p>
          <a:p>
            <a:pPr lvl="2"/>
            <a:r>
              <a:rPr lang="en-US" sz="1600" dirty="0"/>
              <a:t>can be software component relations – uses/inherits</a:t>
            </a:r>
          </a:p>
          <a:p>
            <a:pPr lvl="2"/>
            <a:r>
              <a:rPr lang="en-US" sz="1600" dirty="0"/>
              <a:t>Can be runtime component relations – sends message to over HTTP</a:t>
            </a:r>
          </a:p>
          <a:p>
            <a:pPr lvl="2"/>
            <a:r>
              <a:rPr lang="en-US" sz="1600" dirty="0"/>
              <a:t>Can be deployment component relation – this software is deployed to this server…</a:t>
            </a:r>
          </a:p>
          <a:p>
            <a:r>
              <a:rPr lang="en-US" sz="2400" dirty="0"/>
              <a:t>Dynamic models capture the behavior of the system during runtime</a:t>
            </a:r>
          </a:p>
          <a:p>
            <a:pPr lvl="1"/>
            <a:r>
              <a:rPr lang="en-US" sz="2000" dirty="0"/>
              <a:t>The important thing to capture is change is being managed over time</a:t>
            </a:r>
          </a:p>
          <a:p>
            <a:pPr lvl="1"/>
            <a:r>
              <a:rPr lang="en-US" sz="2000" dirty="0"/>
              <a:t>State of the components</a:t>
            </a:r>
          </a:p>
          <a:p>
            <a:pPr lvl="1"/>
            <a:r>
              <a:rPr lang="en-US" sz="2000" dirty="0"/>
              <a:t>Data flow over the connectors</a:t>
            </a:r>
          </a:p>
          <a:p>
            <a:pPr lvl="1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132567749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A4E8E82-B71F-A446-92B7-F7D70F811AA7}" type="slidenum">
              <a:rPr lang="en-US"/>
              <a:pPr/>
              <a:t>15</a:t>
            </a:fld>
            <a:endParaRPr lang="en-US"/>
          </a:p>
        </p:txBody>
      </p:sp>
      <p:sp>
        <p:nvSpPr>
          <p:cNvPr id="680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Static Model View (Example: </a:t>
            </a:r>
            <a:r>
              <a:rPr lang="en-US" dirty="0" err="1"/>
              <a:t>oAuth</a:t>
            </a:r>
            <a:r>
              <a:rPr lang="en-US" dirty="0"/>
              <a:t>)</a:t>
            </a:r>
          </a:p>
        </p:txBody>
      </p:sp>
      <p:pic>
        <p:nvPicPr>
          <p:cNvPr id="9" name="Picture 8" descr="oAuthSturctur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9000" y="1689100"/>
            <a:ext cx="7353300" cy="34798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57200" y="5341203"/>
            <a:ext cx="8305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Is this view useful to discuss the components associated with managing the </a:t>
            </a:r>
            <a:r>
              <a:rPr lang="en-US" sz="2000" b="1" dirty="0" err="1"/>
              <a:t>oAuth</a:t>
            </a:r>
            <a:r>
              <a:rPr lang="en-US" sz="2000" b="1" dirty="0"/>
              <a:t> protocol (functional and non-functional)?</a:t>
            </a:r>
          </a:p>
        </p:txBody>
      </p:sp>
    </p:spTree>
    <p:extLst>
      <p:ext uri="{BB962C8B-B14F-4D97-AF65-F5344CB8AC3E}">
        <p14:creationId xmlns:p14="http://schemas.microsoft.com/office/powerpoint/2010/main" val="1395953751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A4E8E82-B71F-A446-92B7-F7D70F811AA7}" type="slidenum">
              <a:rPr lang="en-US"/>
              <a:pPr/>
              <a:t>16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90600"/>
            <a:ext cx="7086600" cy="4495800"/>
          </a:xfrm>
          <a:prstGeom prst="rect">
            <a:avLst/>
          </a:prstGeom>
        </p:spPr>
      </p:pic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533400" y="228600"/>
            <a:ext cx="8153400" cy="6096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ahoma" charset="0"/>
                <a:ea typeface="ＭＳ Ｐゴシック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ahoma" charset="0"/>
                <a:ea typeface="ＭＳ Ｐゴシック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ahoma" charset="0"/>
                <a:ea typeface="ＭＳ Ｐゴシック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ahoma" charset="0"/>
                <a:ea typeface="ＭＳ Ｐゴシック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ahoma" charset="0"/>
                <a:ea typeface="ＭＳ Ｐゴシック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ahoma" charset="0"/>
                <a:ea typeface="ＭＳ Ｐゴシック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ahoma" charset="0"/>
                <a:ea typeface="ＭＳ Ｐゴシック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ahoma" charset="0"/>
                <a:ea typeface="ＭＳ Ｐゴシック" charset="0"/>
              </a:defRPr>
            </a:lvl9pPr>
          </a:lstStyle>
          <a:p>
            <a:r>
              <a:rPr lang="en-US" dirty="0"/>
              <a:t>Dynamic Model View (Example: </a:t>
            </a:r>
            <a:r>
              <a:rPr lang="en-US" dirty="0" err="1"/>
              <a:t>oAuth</a:t>
            </a:r>
            <a:r>
              <a:rPr lang="en-US" dirty="0"/>
              <a:t>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81000" y="5464314"/>
            <a:ext cx="8305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Is this view useful to discuss how the components implementing the </a:t>
            </a:r>
            <a:r>
              <a:rPr lang="en-US" sz="2000" b="1" dirty="0" err="1"/>
              <a:t>oAuth</a:t>
            </a:r>
            <a:r>
              <a:rPr lang="en-US" sz="2000" b="1" dirty="0"/>
              <a:t> protocol work together?</a:t>
            </a:r>
          </a:p>
        </p:txBody>
      </p:sp>
    </p:spTree>
    <p:extLst>
      <p:ext uri="{BB962C8B-B14F-4D97-AF65-F5344CB8AC3E}">
        <p14:creationId xmlns:p14="http://schemas.microsoft.com/office/powerpoint/2010/main" val="3808356249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A4E8E82-B71F-A446-92B7-F7D70F811AA7}" type="slidenum">
              <a:rPr lang="en-US"/>
              <a:pPr/>
              <a:t>17</a:t>
            </a:fld>
            <a:endParaRPr lang="en-US"/>
          </a:p>
        </p:txBody>
      </p:sp>
      <p:sp>
        <p:nvSpPr>
          <p:cNvPr id="680962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304800"/>
            <a:ext cx="8229600" cy="1143000"/>
          </a:xfrm>
        </p:spPr>
        <p:txBody>
          <a:bodyPr/>
          <a:lstStyle/>
          <a:p>
            <a:r>
              <a:rPr lang="en-US" dirty="0"/>
              <a:t>Possible problems using multiple views to model software architectures</a:t>
            </a:r>
          </a:p>
        </p:txBody>
      </p:sp>
      <p:sp>
        <p:nvSpPr>
          <p:cNvPr id="680963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>
          <a:xfrm>
            <a:off x="609600" y="1676400"/>
            <a:ext cx="8382000" cy="4114800"/>
          </a:xfrm>
        </p:spPr>
        <p:txBody>
          <a:bodyPr/>
          <a:lstStyle/>
          <a:p>
            <a:r>
              <a:rPr lang="en-US" sz="2000" dirty="0"/>
              <a:t>Modeling a realistic software architecture using a single view is not practical</a:t>
            </a:r>
          </a:p>
          <a:p>
            <a:pPr lvl="1"/>
            <a:r>
              <a:rPr lang="en-US" sz="1800" dirty="0"/>
              <a:t>Too complex</a:t>
            </a:r>
          </a:p>
          <a:p>
            <a:pPr lvl="1"/>
            <a:r>
              <a:rPr lang="en-US" sz="1800" dirty="0"/>
              <a:t>Different concerns that don</a:t>
            </a:r>
            <a:r>
              <a:rPr lang="fr-FR" sz="1800" dirty="0"/>
              <a:t>’</a:t>
            </a:r>
            <a:r>
              <a:rPr lang="en-US" sz="1800" dirty="0"/>
              <a:t>t belong together – static, dynamic, deployment </a:t>
            </a:r>
          </a:p>
          <a:p>
            <a:r>
              <a:rPr lang="en-US" sz="2000" dirty="0"/>
              <a:t>Key challenge is to ensure that all of the different views are consistent</a:t>
            </a:r>
          </a:p>
          <a:p>
            <a:pPr lvl="1"/>
            <a:r>
              <a:rPr lang="en-US" sz="1800" dirty="0"/>
              <a:t>Might be hard to find these issues</a:t>
            </a:r>
          </a:p>
          <a:p>
            <a:pPr lvl="2"/>
            <a:r>
              <a:rPr lang="en-US" sz="1400" b="1" dirty="0"/>
              <a:t>Direct</a:t>
            </a:r>
            <a:r>
              <a:rPr lang="en-US" sz="1400" dirty="0"/>
              <a:t> – one diagram states two servers, another states three servers</a:t>
            </a:r>
          </a:p>
          <a:p>
            <a:pPr lvl="2"/>
            <a:r>
              <a:rPr lang="en-US" sz="1400" b="1" dirty="0"/>
              <a:t>Indirect</a:t>
            </a:r>
            <a:r>
              <a:rPr lang="en-US" sz="1400" dirty="0"/>
              <a:t> – one view is at a higher level than another and the refinement introduced inconsistencies </a:t>
            </a:r>
          </a:p>
          <a:p>
            <a:pPr lvl="2"/>
            <a:r>
              <a:rPr lang="en-US" sz="1400" b="1" dirty="0"/>
              <a:t>Structure </a:t>
            </a:r>
            <a:r>
              <a:rPr lang="en-US" sz="1400" b="1" dirty="0" err="1"/>
              <a:t>vs</a:t>
            </a:r>
            <a:r>
              <a:rPr lang="en-US" sz="1400" b="1" dirty="0"/>
              <a:t> Dynamic </a:t>
            </a:r>
            <a:r>
              <a:rPr lang="en-US" sz="1400" dirty="0"/>
              <a:t>– structures don</a:t>
            </a:r>
            <a:r>
              <a:rPr lang="fr-FR" sz="1400" dirty="0"/>
              <a:t>’</a:t>
            </a:r>
            <a:r>
              <a:rPr lang="en-US" sz="1400" dirty="0"/>
              <a:t>t support dynamic requirements</a:t>
            </a:r>
          </a:p>
          <a:p>
            <a:pPr lvl="2"/>
            <a:r>
              <a:rPr lang="en-US" sz="1400" b="1" dirty="0"/>
              <a:t>Functional </a:t>
            </a:r>
            <a:r>
              <a:rPr lang="en-US" sz="1400" b="1" dirty="0" err="1"/>
              <a:t>vs</a:t>
            </a:r>
            <a:r>
              <a:rPr lang="en-US" sz="1400" b="1" dirty="0"/>
              <a:t> Non-Functional </a:t>
            </a:r>
            <a:r>
              <a:rPr lang="en-US" sz="1400" dirty="0"/>
              <a:t>– The structure does not support the non-functional requirements</a:t>
            </a:r>
          </a:p>
        </p:txBody>
      </p:sp>
    </p:spTree>
    <p:extLst>
      <p:ext uri="{BB962C8B-B14F-4D97-AF65-F5344CB8AC3E}">
        <p14:creationId xmlns:p14="http://schemas.microsoft.com/office/powerpoint/2010/main" val="2155333016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A4E8E82-B71F-A446-92B7-F7D70F811AA7}" type="slidenum">
              <a:rPr lang="en-US"/>
              <a:pPr/>
              <a:t>18</a:t>
            </a:fld>
            <a:endParaRPr lang="en-US"/>
          </a:p>
        </p:txBody>
      </p:sp>
      <p:sp>
        <p:nvSpPr>
          <p:cNvPr id="680962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304800"/>
            <a:ext cx="8229600" cy="1143000"/>
          </a:xfrm>
        </p:spPr>
        <p:txBody>
          <a:bodyPr/>
          <a:lstStyle/>
          <a:p>
            <a:r>
              <a:rPr lang="en-US" dirty="0"/>
              <a:t>Modeling (Documentation) Objectives</a:t>
            </a:r>
          </a:p>
        </p:txBody>
      </p:sp>
      <p:sp>
        <p:nvSpPr>
          <p:cNvPr id="680963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>
          <a:xfrm>
            <a:off x="533400" y="1600200"/>
            <a:ext cx="8382000" cy="4114800"/>
          </a:xfrm>
        </p:spPr>
        <p:txBody>
          <a:bodyPr/>
          <a:lstStyle/>
          <a:p>
            <a:r>
              <a:rPr lang="en-US" dirty="0"/>
              <a:t>Useful now, represents the best knowledge of key architecture and design decisions</a:t>
            </a:r>
          </a:p>
          <a:p>
            <a:r>
              <a:rPr lang="en-US" dirty="0"/>
              <a:t>Is contextual to the key problems or design decisions that need to be made</a:t>
            </a:r>
          </a:p>
          <a:p>
            <a:r>
              <a:rPr lang="en-US" dirty="0"/>
              <a:t>Is appropriate to a targeted stakeholder</a:t>
            </a:r>
          </a:p>
          <a:p>
            <a:r>
              <a:rPr lang="en-US" dirty="0"/>
              <a:t>As little as possible, documentation requires maintenance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2182558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A4E8E82-B71F-A446-92B7-F7D70F811AA7}" type="slidenum">
              <a:rPr lang="en-US"/>
              <a:pPr/>
              <a:t>19</a:t>
            </a:fld>
            <a:endParaRPr lang="en-US"/>
          </a:p>
        </p:txBody>
      </p:sp>
      <p:sp>
        <p:nvSpPr>
          <p:cNvPr id="680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Describing Architectures</a:t>
            </a:r>
          </a:p>
        </p:txBody>
      </p:sp>
      <p:sp>
        <p:nvSpPr>
          <p:cNvPr id="680963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>
          <a:xfrm>
            <a:off x="762000" y="1371600"/>
            <a:ext cx="7772400" cy="4114800"/>
          </a:xfrm>
        </p:spPr>
        <p:txBody>
          <a:bodyPr/>
          <a:lstStyle/>
          <a:p>
            <a:r>
              <a:rPr lang="en-US" dirty="0"/>
              <a:t>Formal Approaches</a:t>
            </a:r>
          </a:p>
          <a:p>
            <a:pPr lvl="1"/>
            <a:r>
              <a:rPr lang="en-US" dirty="0"/>
              <a:t>Architectural Description Languages</a:t>
            </a:r>
          </a:p>
          <a:p>
            <a:pPr lvl="1"/>
            <a:r>
              <a:rPr lang="en-US" dirty="0"/>
              <a:t>Many to date</a:t>
            </a:r>
          </a:p>
          <a:p>
            <a:r>
              <a:rPr lang="en-US" dirty="0"/>
              <a:t>Informal Approaches</a:t>
            </a:r>
          </a:p>
          <a:p>
            <a:pPr lvl="1"/>
            <a:r>
              <a:rPr lang="en-US" dirty="0"/>
              <a:t>UML Notation – Simple and known by a broader community</a:t>
            </a:r>
          </a:p>
          <a:p>
            <a:pPr lvl="2"/>
            <a:r>
              <a:rPr lang="en-US" dirty="0"/>
              <a:t>UML is missing architecture semantics </a:t>
            </a:r>
          </a:p>
          <a:p>
            <a:pPr lvl="1"/>
            <a:r>
              <a:rPr lang="en-US" dirty="0"/>
              <a:t>Lines and Boxes with natural English</a:t>
            </a:r>
          </a:p>
          <a:p>
            <a:pPr lvl="1"/>
            <a:r>
              <a:rPr lang="en-US" dirty="0"/>
              <a:t>Other Notations – C4</a:t>
            </a:r>
          </a:p>
        </p:txBody>
      </p:sp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46BAAA4-86AA-094F-8392-53A9DE78F34B}" type="slidenum">
              <a:rPr lang="en-US"/>
              <a:pPr/>
              <a:t>2</a:t>
            </a:fld>
            <a:endParaRPr lang="en-US"/>
          </a:p>
        </p:txBody>
      </p:sp>
      <p:sp>
        <p:nvSpPr>
          <p:cNvPr id="675846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From Architecture to Design</a:t>
            </a:r>
          </a:p>
        </p:txBody>
      </p:sp>
      <p:pic>
        <p:nvPicPr>
          <p:cNvPr id="675845" name="Picture 5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90600" y="1676400"/>
            <a:ext cx="7010400" cy="4616450"/>
          </a:xfrm>
          <a:noFill/>
          <a:ln/>
        </p:spPr>
      </p:pic>
    </p:spTree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7F873C9-AE33-924B-857A-5CF74453E85B}" type="slidenum">
              <a:rPr lang="en-US"/>
              <a:pPr/>
              <a:t>20</a:t>
            </a:fld>
            <a:endParaRPr lang="en-US"/>
          </a:p>
        </p:txBody>
      </p:sp>
      <p:sp>
        <p:nvSpPr>
          <p:cNvPr id="68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Architecture Description Languages</a:t>
            </a:r>
          </a:p>
        </p:txBody>
      </p:sp>
      <p:sp>
        <p:nvSpPr>
          <p:cNvPr id="681988" name="Rectangle 4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Formal languages to describe architectural components, their associated runtime views and semantics</a:t>
            </a:r>
          </a:p>
          <a:p>
            <a:r>
              <a:rPr lang="en-US"/>
              <a:t>Some ADL</a:t>
            </a:r>
            <a:r>
              <a:rPr lang="ja-JP" altLang="en-US">
                <a:latin typeface="Arial"/>
              </a:rPr>
              <a:t>’</a:t>
            </a:r>
            <a:r>
              <a:rPr lang="en-US"/>
              <a:t>s have associated tooling</a:t>
            </a:r>
          </a:p>
          <a:p>
            <a:r>
              <a:rPr lang="en-US"/>
              <a:t>See David Garlan, Shang-Wen Cheng, and Andrew J. Kompanek paper for examples</a:t>
            </a:r>
          </a:p>
        </p:txBody>
      </p:sp>
    </p:spTree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1706D84-D068-824D-AD35-DAFFFA37765B}" type="slidenum">
              <a:rPr lang="en-US"/>
              <a:pPr/>
              <a:t>21</a:t>
            </a:fld>
            <a:endParaRPr lang="en-US"/>
          </a:p>
        </p:txBody>
      </p:sp>
      <p:sp>
        <p:nvSpPr>
          <p:cNvPr id="684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/>
              <a:t>ADL – Example Pipe and Filter – Line and Box Drawing</a:t>
            </a:r>
          </a:p>
        </p:txBody>
      </p:sp>
      <p:sp>
        <p:nvSpPr>
          <p:cNvPr id="684036" name="Rectangle 4"/>
          <p:cNvSpPr>
            <a:spLocks noChangeArrowheads="1"/>
          </p:cNvSpPr>
          <p:nvPr/>
        </p:nvSpPr>
        <p:spPr bwMode="auto">
          <a:xfrm>
            <a:off x="2819400" y="1752600"/>
            <a:ext cx="3505200" cy="2057400"/>
          </a:xfrm>
          <a:prstGeom prst="rect">
            <a:avLst/>
          </a:prstGeom>
          <a:solidFill>
            <a:schemeClr val="bg1"/>
          </a:solidFill>
          <a:ln w="635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84037" name="Text Box 5"/>
          <p:cNvSpPr txBox="1">
            <a:spLocks noChangeArrowheads="1"/>
          </p:cNvSpPr>
          <p:nvPr/>
        </p:nvSpPr>
        <p:spPr bwMode="auto">
          <a:xfrm>
            <a:off x="2819400" y="1752600"/>
            <a:ext cx="21701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Style PipeFilter</a:t>
            </a:r>
          </a:p>
        </p:txBody>
      </p:sp>
      <p:sp>
        <p:nvSpPr>
          <p:cNvPr id="684038" name="Rectangle 6"/>
          <p:cNvSpPr>
            <a:spLocks noChangeArrowheads="1"/>
          </p:cNvSpPr>
          <p:nvPr/>
        </p:nvSpPr>
        <p:spPr bwMode="auto">
          <a:xfrm>
            <a:off x="3886200" y="2286000"/>
            <a:ext cx="1295400" cy="685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/>
              <a:t>Filter</a:t>
            </a:r>
          </a:p>
        </p:txBody>
      </p:sp>
      <p:sp>
        <p:nvSpPr>
          <p:cNvPr id="684039" name="Rectangle 7"/>
          <p:cNvSpPr>
            <a:spLocks noChangeArrowheads="1"/>
          </p:cNvSpPr>
          <p:nvPr/>
        </p:nvSpPr>
        <p:spPr bwMode="auto">
          <a:xfrm>
            <a:off x="3810000" y="2514600"/>
            <a:ext cx="152400" cy="2286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84040" name="Rectangle 8"/>
          <p:cNvSpPr>
            <a:spLocks noChangeArrowheads="1"/>
          </p:cNvSpPr>
          <p:nvPr/>
        </p:nvSpPr>
        <p:spPr bwMode="auto">
          <a:xfrm>
            <a:off x="5105400" y="2514600"/>
            <a:ext cx="152400" cy="228600"/>
          </a:xfrm>
          <a:prstGeom prst="rect">
            <a:avLst/>
          </a:prstGeom>
          <a:solidFill>
            <a:schemeClr val="tx1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84041" name="Rectangle 9"/>
          <p:cNvSpPr>
            <a:spLocks noChangeArrowheads="1"/>
          </p:cNvSpPr>
          <p:nvPr/>
        </p:nvSpPr>
        <p:spPr bwMode="auto">
          <a:xfrm>
            <a:off x="2971800" y="3124200"/>
            <a:ext cx="152400" cy="2286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84042" name="Rectangle 10"/>
          <p:cNvSpPr>
            <a:spLocks noChangeArrowheads="1"/>
          </p:cNvSpPr>
          <p:nvPr/>
        </p:nvSpPr>
        <p:spPr bwMode="auto">
          <a:xfrm>
            <a:off x="2971800" y="3429000"/>
            <a:ext cx="152400" cy="228600"/>
          </a:xfrm>
          <a:prstGeom prst="rect">
            <a:avLst/>
          </a:prstGeom>
          <a:solidFill>
            <a:schemeClr val="tx1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84043" name="Text Box 11"/>
          <p:cNvSpPr txBox="1">
            <a:spLocks noChangeArrowheads="1"/>
          </p:cNvSpPr>
          <p:nvPr/>
        </p:nvSpPr>
        <p:spPr bwMode="auto">
          <a:xfrm>
            <a:off x="3136900" y="3367088"/>
            <a:ext cx="13589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/>
              <a:t>Output Port</a:t>
            </a:r>
          </a:p>
        </p:txBody>
      </p:sp>
      <p:sp>
        <p:nvSpPr>
          <p:cNvPr id="684044" name="Text Box 12"/>
          <p:cNvSpPr txBox="1">
            <a:spLocks noChangeArrowheads="1"/>
          </p:cNvSpPr>
          <p:nvPr/>
        </p:nvSpPr>
        <p:spPr bwMode="auto">
          <a:xfrm>
            <a:off x="3124200" y="3048000"/>
            <a:ext cx="12065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/>
              <a:t>Input Port</a:t>
            </a:r>
          </a:p>
        </p:txBody>
      </p:sp>
      <p:sp>
        <p:nvSpPr>
          <p:cNvPr id="684045" name="Text Box 13"/>
          <p:cNvSpPr txBox="1">
            <a:spLocks noChangeArrowheads="1"/>
          </p:cNvSpPr>
          <p:nvPr/>
        </p:nvSpPr>
        <p:spPr bwMode="auto">
          <a:xfrm>
            <a:off x="5240338" y="3062288"/>
            <a:ext cx="6096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/>
              <a:t>Pipe</a:t>
            </a:r>
          </a:p>
        </p:txBody>
      </p:sp>
      <p:sp>
        <p:nvSpPr>
          <p:cNvPr id="684046" name="Text Box 14"/>
          <p:cNvSpPr txBox="1">
            <a:spLocks noChangeArrowheads="1"/>
          </p:cNvSpPr>
          <p:nvPr/>
        </p:nvSpPr>
        <p:spPr bwMode="auto">
          <a:xfrm>
            <a:off x="5240338" y="3367088"/>
            <a:ext cx="931862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/>
              <a:t>Binding</a:t>
            </a:r>
          </a:p>
        </p:txBody>
      </p:sp>
      <p:sp>
        <p:nvSpPr>
          <p:cNvPr id="684047" name="Line 15"/>
          <p:cNvSpPr>
            <a:spLocks noChangeShapeType="1"/>
          </p:cNvSpPr>
          <p:nvPr/>
        </p:nvSpPr>
        <p:spPr bwMode="auto">
          <a:xfrm>
            <a:off x="4630738" y="3276600"/>
            <a:ext cx="5334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684048" name="Line 16"/>
          <p:cNvSpPr>
            <a:spLocks noChangeShapeType="1"/>
          </p:cNvSpPr>
          <p:nvPr/>
        </p:nvSpPr>
        <p:spPr bwMode="auto">
          <a:xfrm>
            <a:off x="4630738" y="3581400"/>
            <a:ext cx="533400" cy="0"/>
          </a:xfrm>
          <a:prstGeom prst="line">
            <a:avLst/>
          </a:prstGeom>
          <a:noFill/>
          <a:ln w="25400">
            <a:solidFill>
              <a:schemeClr val="tx1"/>
            </a:solidFill>
            <a:prstDash val="sysDot"/>
            <a:round/>
            <a:headEnd/>
            <a:tailEnd type="stealth" w="lg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684049" name="Rectangle 17"/>
          <p:cNvSpPr>
            <a:spLocks noChangeArrowheads="1"/>
          </p:cNvSpPr>
          <p:nvPr/>
        </p:nvSpPr>
        <p:spPr bwMode="auto">
          <a:xfrm>
            <a:off x="838200" y="3962400"/>
            <a:ext cx="8001000" cy="2209800"/>
          </a:xfrm>
          <a:prstGeom prst="rect">
            <a:avLst/>
          </a:prstGeom>
          <a:solidFill>
            <a:schemeClr val="bg1"/>
          </a:solidFill>
          <a:ln w="635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84050" name="Text Box 18"/>
          <p:cNvSpPr txBox="1">
            <a:spLocks noChangeArrowheads="1"/>
          </p:cNvSpPr>
          <p:nvPr/>
        </p:nvSpPr>
        <p:spPr bwMode="auto">
          <a:xfrm>
            <a:off x="838200" y="3962400"/>
            <a:ext cx="34813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Simple PipeFilter System</a:t>
            </a:r>
          </a:p>
        </p:txBody>
      </p:sp>
      <p:sp>
        <p:nvSpPr>
          <p:cNvPr id="684051" name="Rectangle 19"/>
          <p:cNvSpPr>
            <a:spLocks noChangeArrowheads="1"/>
          </p:cNvSpPr>
          <p:nvPr/>
        </p:nvSpPr>
        <p:spPr bwMode="auto">
          <a:xfrm>
            <a:off x="1219200" y="4724400"/>
            <a:ext cx="1295400" cy="685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800"/>
              <a:t>Splitter</a:t>
            </a:r>
            <a:br>
              <a:rPr lang="en-US" sz="1800"/>
            </a:br>
            <a:r>
              <a:rPr lang="en-US" sz="1800"/>
              <a:t>Filter</a:t>
            </a:r>
          </a:p>
        </p:txBody>
      </p:sp>
      <p:sp>
        <p:nvSpPr>
          <p:cNvPr id="684052" name="Rectangle 20"/>
          <p:cNvSpPr>
            <a:spLocks noChangeArrowheads="1"/>
          </p:cNvSpPr>
          <p:nvPr/>
        </p:nvSpPr>
        <p:spPr bwMode="auto">
          <a:xfrm>
            <a:off x="1143000" y="4953000"/>
            <a:ext cx="152400" cy="2286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84053" name="Rectangle 21"/>
          <p:cNvSpPr>
            <a:spLocks noChangeArrowheads="1"/>
          </p:cNvSpPr>
          <p:nvPr/>
        </p:nvSpPr>
        <p:spPr bwMode="auto">
          <a:xfrm>
            <a:off x="2438400" y="4800600"/>
            <a:ext cx="152400" cy="228600"/>
          </a:xfrm>
          <a:prstGeom prst="rect">
            <a:avLst/>
          </a:prstGeom>
          <a:solidFill>
            <a:schemeClr val="tx1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84063" name="Rectangle 31"/>
          <p:cNvSpPr>
            <a:spLocks noChangeArrowheads="1"/>
          </p:cNvSpPr>
          <p:nvPr/>
        </p:nvSpPr>
        <p:spPr bwMode="auto">
          <a:xfrm>
            <a:off x="2438400" y="5105400"/>
            <a:ext cx="152400" cy="228600"/>
          </a:xfrm>
          <a:prstGeom prst="rect">
            <a:avLst/>
          </a:prstGeom>
          <a:solidFill>
            <a:schemeClr val="tx1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84064" name="Rectangle 32"/>
          <p:cNvSpPr>
            <a:spLocks noChangeArrowheads="1"/>
          </p:cNvSpPr>
          <p:nvPr/>
        </p:nvSpPr>
        <p:spPr bwMode="auto">
          <a:xfrm>
            <a:off x="3352800" y="4419600"/>
            <a:ext cx="1295400" cy="685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800"/>
              <a:t>Grep</a:t>
            </a:r>
            <a:br>
              <a:rPr lang="en-US" sz="1800"/>
            </a:br>
            <a:r>
              <a:rPr lang="en-US" sz="1800"/>
              <a:t>Filter</a:t>
            </a:r>
          </a:p>
        </p:txBody>
      </p:sp>
      <p:sp>
        <p:nvSpPr>
          <p:cNvPr id="684065" name="Rectangle 33"/>
          <p:cNvSpPr>
            <a:spLocks noChangeArrowheads="1"/>
          </p:cNvSpPr>
          <p:nvPr/>
        </p:nvSpPr>
        <p:spPr bwMode="auto">
          <a:xfrm>
            <a:off x="3276600" y="4648200"/>
            <a:ext cx="152400" cy="2286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84066" name="Rectangle 34"/>
          <p:cNvSpPr>
            <a:spLocks noChangeArrowheads="1"/>
          </p:cNvSpPr>
          <p:nvPr/>
        </p:nvSpPr>
        <p:spPr bwMode="auto">
          <a:xfrm>
            <a:off x="4572000" y="4648200"/>
            <a:ext cx="152400" cy="228600"/>
          </a:xfrm>
          <a:prstGeom prst="rect">
            <a:avLst/>
          </a:prstGeom>
          <a:solidFill>
            <a:schemeClr val="tx1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84068" name="Rectangle 36"/>
          <p:cNvSpPr>
            <a:spLocks noChangeArrowheads="1"/>
          </p:cNvSpPr>
          <p:nvPr/>
        </p:nvSpPr>
        <p:spPr bwMode="auto">
          <a:xfrm>
            <a:off x="5410200" y="4572000"/>
            <a:ext cx="3200400" cy="13716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algn="ctr"/>
            <a:r>
              <a:rPr lang="en-US" sz="1800"/>
              <a:t>Merge and Sort</a:t>
            </a:r>
          </a:p>
        </p:txBody>
      </p:sp>
      <p:sp>
        <p:nvSpPr>
          <p:cNvPr id="684069" name="Rectangle 37"/>
          <p:cNvSpPr>
            <a:spLocks noChangeArrowheads="1"/>
          </p:cNvSpPr>
          <p:nvPr/>
        </p:nvSpPr>
        <p:spPr bwMode="auto">
          <a:xfrm>
            <a:off x="5334000" y="5029200"/>
            <a:ext cx="152400" cy="2286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84071" name="Rectangle 39"/>
          <p:cNvSpPr>
            <a:spLocks noChangeArrowheads="1"/>
          </p:cNvSpPr>
          <p:nvPr/>
        </p:nvSpPr>
        <p:spPr bwMode="auto">
          <a:xfrm>
            <a:off x="8534400" y="5105400"/>
            <a:ext cx="152400" cy="228600"/>
          </a:xfrm>
          <a:prstGeom prst="rect">
            <a:avLst/>
          </a:prstGeom>
          <a:solidFill>
            <a:schemeClr val="tx1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84072" name="Rectangle 40"/>
          <p:cNvSpPr>
            <a:spLocks noChangeArrowheads="1"/>
          </p:cNvSpPr>
          <p:nvPr/>
        </p:nvSpPr>
        <p:spPr bwMode="auto">
          <a:xfrm>
            <a:off x="5334000" y="5410200"/>
            <a:ext cx="152400" cy="2286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84073" name="Rectangle 41"/>
          <p:cNvSpPr>
            <a:spLocks noChangeArrowheads="1"/>
          </p:cNvSpPr>
          <p:nvPr/>
        </p:nvSpPr>
        <p:spPr bwMode="auto">
          <a:xfrm>
            <a:off x="5943600" y="5029200"/>
            <a:ext cx="914400" cy="685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800"/>
              <a:t>Merge</a:t>
            </a:r>
          </a:p>
        </p:txBody>
      </p:sp>
      <p:sp>
        <p:nvSpPr>
          <p:cNvPr id="684074" name="Rectangle 42"/>
          <p:cNvSpPr>
            <a:spLocks noChangeArrowheads="1"/>
          </p:cNvSpPr>
          <p:nvPr/>
        </p:nvSpPr>
        <p:spPr bwMode="auto">
          <a:xfrm>
            <a:off x="5867400" y="5105400"/>
            <a:ext cx="152400" cy="2286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84075" name="Rectangle 43"/>
          <p:cNvSpPr>
            <a:spLocks noChangeArrowheads="1"/>
          </p:cNvSpPr>
          <p:nvPr/>
        </p:nvSpPr>
        <p:spPr bwMode="auto">
          <a:xfrm>
            <a:off x="6781800" y="5257800"/>
            <a:ext cx="152400" cy="228600"/>
          </a:xfrm>
          <a:prstGeom prst="rect">
            <a:avLst/>
          </a:prstGeom>
          <a:solidFill>
            <a:schemeClr val="tx1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84077" name="Rectangle 45"/>
          <p:cNvSpPr>
            <a:spLocks noChangeArrowheads="1"/>
          </p:cNvSpPr>
          <p:nvPr/>
        </p:nvSpPr>
        <p:spPr bwMode="auto">
          <a:xfrm>
            <a:off x="5867400" y="5410200"/>
            <a:ext cx="152400" cy="2286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84078" name="Rectangle 46"/>
          <p:cNvSpPr>
            <a:spLocks noChangeArrowheads="1"/>
          </p:cNvSpPr>
          <p:nvPr/>
        </p:nvSpPr>
        <p:spPr bwMode="auto">
          <a:xfrm>
            <a:off x="7391400" y="5029200"/>
            <a:ext cx="762000" cy="685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800"/>
              <a:t>Sort</a:t>
            </a:r>
          </a:p>
        </p:txBody>
      </p:sp>
      <p:sp>
        <p:nvSpPr>
          <p:cNvPr id="684079" name="Rectangle 47"/>
          <p:cNvSpPr>
            <a:spLocks noChangeArrowheads="1"/>
          </p:cNvSpPr>
          <p:nvPr/>
        </p:nvSpPr>
        <p:spPr bwMode="auto">
          <a:xfrm>
            <a:off x="7315200" y="5257800"/>
            <a:ext cx="152400" cy="2286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84080" name="Rectangle 48"/>
          <p:cNvSpPr>
            <a:spLocks noChangeArrowheads="1"/>
          </p:cNvSpPr>
          <p:nvPr/>
        </p:nvSpPr>
        <p:spPr bwMode="auto">
          <a:xfrm>
            <a:off x="8077200" y="5257800"/>
            <a:ext cx="152400" cy="228600"/>
          </a:xfrm>
          <a:prstGeom prst="rect">
            <a:avLst/>
          </a:prstGeom>
          <a:solidFill>
            <a:schemeClr val="tx1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84082" name="Line 50"/>
          <p:cNvSpPr>
            <a:spLocks noChangeShapeType="1"/>
          </p:cNvSpPr>
          <p:nvPr/>
        </p:nvSpPr>
        <p:spPr bwMode="auto">
          <a:xfrm>
            <a:off x="5486400" y="5105400"/>
            <a:ext cx="381000" cy="152400"/>
          </a:xfrm>
          <a:prstGeom prst="line">
            <a:avLst/>
          </a:prstGeom>
          <a:noFill/>
          <a:ln w="25400">
            <a:solidFill>
              <a:schemeClr val="tx1"/>
            </a:solidFill>
            <a:prstDash val="sysDot"/>
            <a:round/>
            <a:headEnd/>
            <a:tailEnd type="stealth" w="lg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684083" name="Line 51"/>
          <p:cNvSpPr>
            <a:spLocks noChangeShapeType="1"/>
          </p:cNvSpPr>
          <p:nvPr/>
        </p:nvSpPr>
        <p:spPr bwMode="auto">
          <a:xfrm flipV="1">
            <a:off x="5486400" y="5486400"/>
            <a:ext cx="381000" cy="76200"/>
          </a:xfrm>
          <a:prstGeom prst="line">
            <a:avLst/>
          </a:prstGeom>
          <a:noFill/>
          <a:ln w="25400">
            <a:solidFill>
              <a:schemeClr val="tx1"/>
            </a:solidFill>
            <a:prstDash val="sysDot"/>
            <a:round/>
            <a:headEnd/>
            <a:tailEnd type="stealth" w="lg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684084" name="Line 52"/>
          <p:cNvSpPr>
            <a:spLocks noChangeShapeType="1"/>
          </p:cNvSpPr>
          <p:nvPr/>
        </p:nvSpPr>
        <p:spPr bwMode="auto">
          <a:xfrm flipV="1">
            <a:off x="6934200" y="5334000"/>
            <a:ext cx="3810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stealth" w="lg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684085" name="Line 53"/>
          <p:cNvSpPr>
            <a:spLocks noChangeShapeType="1"/>
          </p:cNvSpPr>
          <p:nvPr/>
        </p:nvSpPr>
        <p:spPr bwMode="auto">
          <a:xfrm flipV="1">
            <a:off x="8229600" y="5257800"/>
            <a:ext cx="304800" cy="152400"/>
          </a:xfrm>
          <a:prstGeom prst="line">
            <a:avLst/>
          </a:prstGeom>
          <a:noFill/>
          <a:ln w="25400">
            <a:solidFill>
              <a:schemeClr val="tx1"/>
            </a:solidFill>
            <a:prstDash val="sysDot"/>
            <a:round/>
            <a:headEnd/>
            <a:tailEnd type="stealth" w="lg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684086" name="Line 54"/>
          <p:cNvSpPr>
            <a:spLocks noChangeShapeType="1"/>
          </p:cNvSpPr>
          <p:nvPr/>
        </p:nvSpPr>
        <p:spPr bwMode="auto">
          <a:xfrm flipV="1">
            <a:off x="2590800" y="4724400"/>
            <a:ext cx="685800" cy="228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684087" name="Line 55"/>
          <p:cNvSpPr>
            <a:spLocks noChangeShapeType="1"/>
          </p:cNvSpPr>
          <p:nvPr/>
        </p:nvSpPr>
        <p:spPr bwMode="auto">
          <a:xfrm>
            <a:off x="2590800" y="5181600"/>
            <a:ext cx="2667000" cy="3810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684088" name="Line 56"/>
          <p:cNvSpPr>
            <a:spLocks noChangeShapeType="1"/>
          </p:cNvSpPr>
          <p:nvPr/>
        </p:nvSpPr>
        <p:spPr bwMode="auto">
          <a:xfrm>
            <a:off x="4724400" y="4724400"/>
            <a:ext cx="609600" cy="457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</p:spTree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FDCE2F-4DE3-CF4D-B77B-9CCDA6EAB22E}" type="slidenum">
              <a:rPr lang="en-US"/>
              <a:pPr/>
              <a:t>22</a:t>
            </a:fld>
            <a:endParaRPr lang="en-US"/>
          </a:p>
        </p:txBody>
      </p:sp>
      <p:sp>
        <p:nvSpPr>
          <p:cNvPr id="683010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" y="-533400"/>
            <a:ext cx="7772400" cy="1143000"/>
          </a:xfrm>
        </p:spPr>
        <p:txBody>
          <a:bodyPr/>
          <a:lstStyle/>
          <a:p>
            <a:r>
              <a:rPr lang="en-US"/>
              <a:t>ADL Example – Pipe and Filter </a:t>
            </a:r>
          </a:p>
        </p:txBody>
      </p:sp>
      <p:sp>
        <p:nvSpPr>
          <p:cNvPr id="683012" name="Text Box 4"/>
          <p:cNvSpPr txBox="1">
            <a:spLocks noChangeArrowheads="1"/>
          </p:cNvSpPr>
          <p:nvPr/>
        </p:nvSpPr>
        <p:spPr bwMode="auto">
          <a:xfrm>
            <a:off x="746125" y="1703388"/>
            <a:ext cx="1841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 sz="1400">
              <a:latin typeface="Courier New" charset="0"/>
            </a:endParaRPr>
          </a:p>
        </p:txBody>
      </p:sp>
      <p:sp>
        <p:nvSpPr>
          <p:cNvPr id="683015" name="Rectangle 7"/>
          <p:cNvSpPr>
            <a:spLocks noChangeArrowheads="1"/>
          </p:cNvSpPr>
          <p:nvPr/>
        </p:nvSpPr>
        <p:spPr bwMode="auto">
          <a:xfrm>
            <a:off x="152400" y="609600"/>
            <a:ext cx="8839200" cy="5638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83013" name="Rectangle 5"/>
          <p:cNvSpPr>
            <a:spLocks noChangeArrowheads="1"/>
          </p:cNvSpPr>
          <p:nvPr/>
        </p:nvSpPr>
        <p:spPr bwMode="auto">
          <a:xfrm>
            <a:off x="152400" y="685800"/>
            <a:ext cx="4572000" cy="520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200">
                <a:latin typeface="Courier New" charset="0"/>
              </a:rPr>
              <a:t>Family PipeFilter = {</a:t>
            </a:r>
          </a:p>
          <a:p>
            <a:r>
              <a:rPr lang="en-US" sz="1200">
                <a:latin typeface="Courier New" charset="0"/>
              </a:rPr>
              <a:t>  Port Type OutputPort;</a:t>
            </a:r>
          </a:p>
          <a:p>
            <a:r>
              <a:rPr lang="en-US" sz="1200">
                <a:latin typeface="Courier New" charset="0"/>
              </a:rPr>
              <a:t>  Port Type InputPort;</a:t>
            </a:r>
          </a:p>
          <a:p>
            <a:r>
              <a:rPr lang="en-US" sz="1200">
                <a:latin typeface="Courier New" charset="0"/>
              </a:rPr>
              <a:t>  Role Type Source;</a:t>
            </a:r>
          </a:p>
          <a:p>
            <a:r>
              <a:rPr lang="en-US" sz="1200">
                <a:latin typeface="Courier New" charset="0"/>
              </a:rPr>
              <a:t>  Role Type Sink;</a:t>
            </a:r>
          </a:p>
          <a:p>
            <a:r>
              <a:rPr lang="en-US" sz="1200">
                <a:latin typeface="Courier New" charset="0"/>
              </a:rPr>
              <a:t>  Component Type Filter;</a:t>
            </a:r>
          </a:p>
          <a:p>
            <a:r>
              <a:rPr lang="en-US" sz="1200">
                <a:latin typeface="Courier New" charset="0"/>
              </a:rPr>
              <a:t>  Connector Type Pipe = {</a:t>
            </a:r>
          </a:p>
          <a:p>
            <a:r>
              <a:rPr lang="en-US" sz="1200">
                <a:latin typeface="Courier New" charset="0"/>
              </a:rPr>
              <a:t>    Role src : Source;</a:t>
            </a:r>
          </a:p>
          <a:p>
            <a:r>
              <a:rPr lang="en-US" sz="1200">
                <a:latin typeface="Courier New" charset="0"/>
              </a:rPr>
              <a:t>    Role snk : Sink;</a:t>
            </a:r>
          </a:p>
          <a:p>
            <a:r>
              <a:rPr lang="en-US" sz="1200">
                <a:latin typeface="Courier New" charset="0"/>
              </a:rPr>
              <a:t>    Properties {</a:t>
            </a:r>
          </a:p>
          <a:p>
            <a:r>
              <a:rPr lang="en-US" sz="1200">
                <a:latin typeface="Courier New" charset="0"/>
              </a:rPr>
              <a:t>      latency : int;</a:t>
            </a:r>
          </a:p>
          <a:p>
            <a:r>
              <a:rPr lang="en-US" sz="1200">
                <a:latin typeface="Courier New" charset="0"/>
              </a:rPr>
              <a:t>      pipeProtocol: String = …;</a:t>
            </a:r>
          </a:p>
          <a:p>
            <a:r>
              <a:rPr lang="en-US" sz="1200">
                <a:latin typeface="Courier New" charset="0"/>
              </a:rPr>
              <a:t>    }</a:t>
            </a:r>
          </a:p>
          <a:p>
            <a:r>
              <a:rPr lang="en-US" sz="1200">
                <a:latin typeface="Courier New" charset="0"/>
              </a:rPr>
              <a:t>  };</a:t>
            </a:r>
          </a:p>
          <a:p>
            <a:r>
              <a:rPr lang="en-US" sz="1200">
                <a:latin typeface="Courier New" charset="0"/>
              </a:rPr>
              <a:t>};</a:t>
            </a:r>
          </a:p>
          <a:p>
            <a:br>
              <a:rPr lang="en-US" sz="1200">
                <a:latin typeface="Courier New" charset="0"/>
              </a:rPr>
            </a:br>
            <a:r>
              <a:rPr lang="en-US" sz="1200">
                <a:latin typeface="Courier New" charset="0"/>
              </a:rPr>
              <a:t>System simple : PipeFilter = {</a:t>
            </a:r>
          </a:p>
          <a:p>
            <a:r>
              <a:rPr lang="en-US" sz="1200">
                <a:latin typeface="Courier New" charset="0"/>
              </a:rPr>
              <a:t>  Component Splitter : Filter = {</a:t>
            </a:r>
          </a:p>
          <a:p>
            <a:r>
              <a:rPr lang="en-US" sz="1200">
                <a:latin typeface="Courier New" charset="0"/>
              </a:rPr>
              <a:t>    Port pIn : InputPort = new InputPort;</a:t>
            </a:r>
          </a:p>
          <a:p>
            <a:r>
              <a:rPr lang="en-US" sz="1200">
                <a:latin typeface="Courier New" charset="0"/>
              </a:rPr>
              <a:t>    Port pOut1 : OutputPort = new OutputPort;</a:t>
            </a:r>
          </a:p>
          <a:p>
            <a:r>
              <a:rPr lang="en-US" sz="1200">
                <a:latin typeface="Courier New" charset="0"/>
              </a:rPr>
              <a:t>    Port pOut2 : OutputPort = new OutputPort;</a:t>
            </a:r>
          </a:p>
          <a:p>
            <a:r>
              <a:rPr lang="en-US" sz="1200">
                <a:latin typeface="Courier New" charset="0"/>
              </a:rPr>
              <a:t>    Properties { … }</a:t>
            </a:r>
          </a:p>
          <a:p>
            <a:r>
              <a:rPr lang="en-US" sz="1200">
                <a:latin typeface="Courier New" charset="0"/>
              </a:rPr>
              <a:t>  };</a:t>
            </a:r>
          </a:p>
          <a:p>
            <a:r>
              <a:rPr lang="en-US" sz="1200">
                <a:latin typeface="Courier New" charset="0"/>
              </a:rPr>
              <a:t>  Component Grep : Filter = {</a:t>
            </a:r>
          </a:p>
          <a:p>
            <a:r>
              <a:rPr lang="en-US" sz="1200">
                <a:latin typeface="Courier New" charset="0"/>
              </a:rPr>
              <a:t>    Port pIn : InputPort = new InputPort;</a:t>
            </a:r>
          </a:p>
          <a:p>
            <a:r>
              <a:rPr lang="en-US" sz="1200">
                <a:latin typeface="Courier New" charset="0"/>
              </a:rPr>
              <a:t>    Port pOut : OutputPort = new OutputPort;</a:t>
            </a:r>
          </a:p>
          <a:p>
            <a:r>
              <a:rPr lang="en-US" sz="1200">
                <a:latin typeface="Courier New" charset="0"/>
              </a:rPr>
              <a:t>  };</a:t>
            </a:r>
          </a:p>
          <a:p>
            <a:endParaRPr lang="en-US" sz="1200">
              <a:latin typeface="Courier New" charset="0"/>
            </a:endParaRPr>
          </a:p>
        </p:txBody>
      </p:sp>
      <p:sp>
        <p:nvSpPr>
          <p:cNvPr id="683014" name="Rectangle 6"/>
          <p:cNvSpPr>
            <a:spLocks noChangeArrowheads="1"/>
          </p:cNvSpPr>
          <p:nvPr/>
        </p:nvSpPr>
        <p:spPr bwMode="auto">
          <a:xfrm>
            <a:off x="4343400" y="609600"/>
            <a:ext cx="4800600" cy="556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200">
                <a:latin typeface="Courier New" charset="0"/>
              </a:rPr>
              <a:t>  Component MergeAndSort : Filter = {</a:t>
            </a:r>
          </a:p>
          <a:p>
            <a:r>
              <a:rPr lang="en-US" sz="1200">
                <a:latin typeface="Courier New" charset="0"/>
              </a:rPr>
              <a:t>    Port pIn1 : InputPort = new InputPort;</a:t>
            </a:r>
          </a:p>
          <a:p>
            <a:r>
              <a:rPr lang="en-US" sz="1200">
                <a:latin typeface="Courier New" charset="0"/>
              </a:rPr>
              <a:t>    Port pIn2 : InputPort = new InputPort;</a:t>
            </a:r>
          </a:p>
          <a:p>
            <a:r>
              <a:rPr lang="en-US" sz="1200">
                <a:latin typeface="Courier New" charset="0"/>
              </a:rPr>
              <a:t>    Port pOut : OutputPort = new OutputPort;</a:t>
            </a:r>
          </a:p>
          <a:p>
            <a:r>
              <a:rPr lang="en-US" sz="1200">
                <a:latin typeface="Courier New" charset="0"/>
              </a:rPr>
              <a:t>    Representation {</a:t>
            </a:r>
          </a:p>
          <a:p>
            <a:r>
              <a:rPr lang="en-US" sz="1200">
                <a:latin typeface="Courier New" charset="0"/>
              </a:rPr>
              <a:t>      System MergeAndSortRep : PipeFilter = {</a:t>
            </a:r>
          </a:p>
          <a:p>
            <a:r>
              <a:rPr lang="en-US" sz="1200">
                <a:latin typeface="Courier New" charset="0"/>
              </a:rPr>
              <a:t>        Component Merge : Filter = { … };</a:t>
            </a:r>
          </a:p>
          <a:p>
            <a:r>
              <a:rPr lang="en-US" sz="1200">
                <a:latin typeface="Courier New" charset="0"/>
              </a:rPr>
              <a:t>        Component Sort : Filter = { … };</a:t>
            </a:r>
          </a:p>
          <a:p>
            <a:r>
              <a:rPr lang="en-US" sz="1200">
                <a:latin typeface="Courier New" charset="0"/>
              </a:rPr>
              <a:t>        Connector MergeStream : Pipe = new Pipe;</a:t>
            </a:r>
          </a:p>
          <a:p>
            <a:r>
              <a:rPr lang="en-US" sz="1200">
                <a:latin typeface="Courier New" charset="0"/>
              </a:rPr>
              <a:t>        Attachments { … };</a:t>
            </a:r>
          </a:p>
          <a:p>
            <a:r>
              <a:rPr lang="en-US" sz="1200">
                <a:latin typeface="Courier New" charset="0"/>
              </a:rPr>
              <a:t>      }; /* end sub-system */</a:t>
            </a:r>
          </a:p>
          <a:p>
            <a:r>
              <a:rPr lang="en-US" sz="1200">
                <a:latin typeface="Courier New" charset="0"/>
              </a:rPr>
              <a:t>      Bindings {</a:t>
            </a:r>
          </a:p>
          <a:p>
            <a:r>
              <a:rPr lang="en-US" sz="1200">
                <a:latin typeface="Courier New" charset="0"/>
              </a:rPr>
              <a:t>        pIn1 to Merge.pIn1;</a:t>
            </a:r>
          </a:p>
          <a:p>
            <a:r>
              <a:rPr lang="en-US" sz="1200">
                <a:latin typeface="Courier New" charset="0"/>
              </a:rPr>
              <a:t>        pIn2 to Merge.pIn2;</a:t>
            </a:r>
          </a:p>
          <a:p>
            <a:r>
              <a:rPr lang="en-US" sz="1200">
                <a:latin typeface="Courier New" charset="0"/>
              </a:rPr>
              <a:t>        pOut to Sort.pOut;</a:t>
            </a:r>
          </a:p>
          <a:p>
            <a:r>
              <a:rPr lang="en-US" sz="1200">
                <a:latin typeface="Courier New" charset="0"/>
              </a:rPr>
              <a:t>      };</a:t>
            </a:r>
          </a:p>
          <a:p>
            <a:r>
              <a:rPr lang="en-US" sz="1200">
                <a:latin typeface="Courier New" charset="0"/>
              </a:rPr>
              <a:t>    };</a:t>
            </a:r>
          </a:p>
          <a:p>
            <a:r>
              <a:rPr lang="en-US" sz="1200">
                <a:latin typeface="Courier New" charset="0"/>
              </a:rPr>
              <a:t>  };</a:t>
            </a:r>
          </a:p>
          <a:p>
            <a:r>
              <a:rPr lang="en-US" sz="1200">
                <a:latin typeface="Courier New" charset="0"/>
              </a:rPr>
              <a:t>  Connector SplitStream1 : Pipe = new Pipe;</a:t>
            </a:r>
          </a:p>
          <a:p>
            <a:r>
              <a:rPr lang="en-US" sz="1200">
                <a:latin typeface="Courier New" charset="0"/>
              </a:rPr>
              <a:t>  Connector SplitStream2 : Pipe = new Pipe;</a:t>
            </a:r>
          </a:p>
          <a:p>
            <a:r>
              <a:rPr lang="en-US" sz="1200">
                <a:latin typeface="Courier New" charset="0"/>
              </a:rPr>
              <a:t>  Connector GrepStream : Pipe = new Pipe;</a:t>
            </a:r>
          </a:p>
          <a:p>
            <a:r>
              <a:rPr lang="en-US" sz="1200">
                <a:latin typeface="Courier New" charset="0"/>
              </a:rPr>
              <a:t>  Attachments {</a:t>
            </a:r>
          </a:p>
          <a:p>
            <a:r>
              <a:rPr lang="en-US" sz="1200">
                <a:latin typeface="Courier New" charset="0"/>
              </a:rPr>
              <a:t>    Splitter.pOut1 to SplitStream1.src;</a:t>
            </a:r>
          </a:p>
          <a:p>
            <a:r>
              <a:rPr lang="en-US" sz="1200">
                <a:latin typeface="Courier New" charset="0"/>
              </a:rPr>
              <a:t>    Grep.pIn to SplitStream1.snk;</a:t>
            </a:r>
          </a:p>
          <a:p>
            <a:r>
              <a:rPr lang="en-US" sz="1200">
                <a:latin typeface="Courier New" charset="0"/>
              </a:rPr>
              <a:t>    Grep.pOut to GrepStream.src;</a:t>
            </a:r>
          </a:p>
          <a:p>
            <a:r>
              <a:rPr lang="en-US" sz="1200">
                <a:latin typeface="Courier New" charset="0"/>
              </a:rPr>
              <a:t>    MergeAndSort.pIn1 to GrepStream.snk;</a:t>
            </a:r>
          </a:p>
          <a:p>
            <a:r>
              <a:rPr lang="en-US" sz="1200">
                <a:latin typeface="Courier New" charset="0"/>
              </a:rPr>
              <a:t>    Splitter.pOut2 to SplitStream2.src;</a:t>
            </a:r>
          </a:p>
          <a:p>
            <a:r>
              <a:rPr lang="en-US" sz="1200">
                <a:latin typeface="Courier New" charset="0"/>
              </a:rPr>
              <a:t>    MergeAndSort.pIn2 to SplitStream2.snk;</a:t>
            </a:r>
          </a:p>
          <a:p>
            <a:r>
              <a:rPr lang="en-US" sz="1200">
                <a:latin typeface="Courier New" charset="0"/>
              </a:rPr>
              <a:t>  };</a:t>
            </a:r>
          </a:p>
          <a:p>
            <a:r>
              <a:rPr lang="en-US" sz="1200">
                <a:latin typeface="Courier New" charset="0"/>
              </a:rPr>
              <a:t>}; /* end system */</a:t>
            </a:r>
          </a:p>
        </p:txBody>
      </p:sp>
      <p:sp>
        <p:nvSpPr>
          <p:cNvPr id="683016" name="Line 8"/>
          <p:cNvSpPr>
            <a:spLocks noChangeShapeType="1"/>
          </p:cNvSpPr>
          <p:nvPr/>
        </p:nvSpPr>
        <p:spPr bwMode="auto">
          <a:xfrm flipV="1">
            <a:off x="4419600" y="609600"/>
            <a:ext cx="0" cy="5638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</p:spTree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259083-C845-0A42-A1C5-233F99227444}" type="slidenum">
              <a:rPr lang="en-US"/>
              <a:pPr/>
              <a:t>23</a:t>
            </a:fld>
            <a:endParaRPr lang="en-US"/>
          </a:p>
        </p:txBody>
      </p:sp>
      <p:sp>
        <p:nvSpPr>
          <p:cNvPr id="685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Problem with ADL</a:t>
            </a:r>
            <a:r>
              <a:rPr lang="ja-JP" altLang="en-US">
                <a:latin typeface="Arial"/>
              </a:rPr>
              <a:t>’</a:t>
            </a:r>
            <a:r>
              <a:rPr lang="en-US"/>
              <a:t>s</a:t>
            </a:r>
          </a:p>
        </p:txBody>
      </p:sp>
      <p:sp>
        <p:nvSpPr>
          <p:cNvPr id="685059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sz="2800"/>
              <a:t>There are many of them that have been developed by the research community</a:t>
            </a:r>
          </a:p>
          <a:p>
            <a:pPr>
              <a:lnSpc>
                <a:spcPct val="90000"/>
              </a:lnSpc>
            </a:pPr>
            <a:r>
              <a:rPr lang="en-US" sz="2800"/>
              <a:t>The desire for practitioners to learn another language is not there</a:t>
            </a:r>
          </a:p>
          <a:p>
            <a:pPr>
              <a:lnSpc>
                <a:spcPct val="90000"/>
              </a:lnSpc>
            </a:pPr>
            <a:r>
              <a:rPr lang="en-US" sz="2800"/>
              <a:t>The process of modeling the architecture prior to modeling the design is new, and not widely applied</a:t>
            </a:r>
          </a:p>
          <a:p>
            <a:pPr>
              <a:lnSpc>
                <a:spcPct val="90000"/>
              </a:lnSpc>
            </a:pPr>
            <a:r>
              <a:rPr lang="en-US" sz="2800"/>
              <a:t>ADL</a:t>
            </a:r>
            <a:r>
              <a:rPr lang="ja-JP" altLang="en-US" sz="2800">
                <a:latin typeface="Arial"/>
              </a:rPr>
              <a:t>’</a:t>
            </a:r>
            <a:r>
              <a:rPr lang="en-US" sz="2800"/>
              <a:t>s are formal models, practitioners are not skilled in working with formal models</a:t>
            </a:r>
          </a:p>
        </p:txBody>
      </p:sp>
    </p:spTree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0C1DB0E-EFD9-8249-96C4-F707BF2771BE}" type="slidenum">
              <a:rPr lang="en-US"/>
              <a:pPr/>
              <a:t>24</a:t>
            </a:fld>
            <a:endParaRPr lang="en-US"/>
          </a:p>
        </p:txBody>
      </p:sp>
      <p:sp>
        <p:nvSpPr>
          <p:cNvPr id="686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/>
              <a:t>The Case for UML to Model Architecture</a:t>
            </a:r>
          </a:p>
        </p:txBody>
      </p:sp>
      <p:sp>
        <p:nvSpPr>
          <p:cNvPr id="686083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US" sz="2800"/>
              <a:t>UML is widely known</a:t>
            </a:r>
          </a:p>
          <a:p>
            <a:pPr>
              <a:lnSpc>
                <a:spcPct val="80000"/>
              </a:lnSpc>
            </a:pPr>
            <a:r>
              <a:rPr lang="en-US" sz="2800"/>
              <a:t>There is wide commercial tool support for UML</a:t>
            </a:r>
          </a:p>
          <a:p>
            <a:pPr>
              <a:lnSpc>
                <a:spcPct val="80000"/>
              </a:lnSpc>
            </a:pPr>
            <a:r>
              <a:rPr lang="en-US" sz="2800"/>
              <a:t>Research has shown that ADL formality can be </a:t>
            </a:r>
            <a:r>
              <a:rPr lang="ja-JP" altLang="en-US" sz="2800">
                <a:latin typeface="Arial"/>
              </a:rPr>
              <a:t>“</a:t>
            </a:r>
            <a:r>
              <a:rPr lang="en-US" sz="2800"/>
              <a:t>mapped</a:t>
            </a:r>
            <a:r>
              <a:rPr lang="ja-JP" altLang="en-US" sz="2800">
                <a:latin typeface="Arial"/>
              </a:rPr>
              <a:t>”</a:t>
            </a:r>
            <a:r>
              <a:rPr lang="en-US" sz="2800"/>
              <a:t> to UML</a:t>
            </a:r>
          </a:p>
          <a:p>
            <a:pPr>
              <a:lnSpc>
                <a:spcPct val="80000"/>
              </a:lnSpc>
            </a:pPr>
            <a:r>
              <a:rPr lang="en-US" sz="2800"/>
              <a:t>UML is extensible via the UML meta-meta model</a:t>
            </a:r>
          </a:p>
          <a:p>
            <a:pPr lvl="1">
              <a:lnSpc>
                <a:spcPct val="80000"/>
              </a:lnSpc>
            </a:pPr>
            <a:r>
              <a:rPr lang="en-US" sz="2400"/>
              <a:t>Changing UML to support modeling architecture components invalidates the desirability of using UML itself – if one needed to learn new UML features might as well just learn an ADL.</a:t>
            </a:r>
          </a:p>
        </p:txBody>
      </p:sp>
    </p:spTree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A643492-F12A-114F-B5CA-CDE636F8CCF0}" type="slidenum">
              <a:rPr lang="en-US"/>
              <a:pPr/>
              <a:t>25</a:t>
            </a:fld>
            <a:endParaRPr lang="en-US"/>
          </a:p>
        </p:txBody>
      </p:sp>
      <p:sp>
        <p:nvSpPr>
          <p:cNvPr id="6912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UML can do (Out-of-the-Box)</a:t>
            </a:r>
          </a:p>
        </p:txBody>
      </p:sp>
      <p:sp>
        <p:nvSpPr>
          <p:cNvPr id="691203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>
          <a:xfrm>
            <a:off x="838200" y="1905000"/>
            <a:ext cx="7772400" cy="449580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2400"/>
              <a:t>UML can model:</a:t>
            </a:r>
          </a:p>
          <a:p>
            <a:pPr lvl="1">
              <a:lnSpc>
                <a:spcPct val="80000"/>
              </a:lnSpc>
            </a:pPr>
            <a:r>
              <a:rPr lang="en-US" sz="2000"/>
              <a:t>Classes and their declared attributes, operations and relationships</a:t>
            </a:r>
          </a:p>
          <a:p>
            <a:pPr lvl="1">
              <a:lnSpc>
                <a:spcPct val="80000"/>
              </a:lnSpc>
            </a:pPr>
            <a:r>
              <a:rPr lang="en-US" sz="2000"/>
              <a:t>The possible states and behavior of the individual classes</a:t>
            </a:r>
          </a:p>
          <a:p>
            <a:pPr lvl="1">
              <a:lnSpc>
                <a:spcPct val="80000"/>
              </a:lnSpc>
            </a:pPr>
            <a:r>
              <a:rPr lang="en-US" sz="2000"/>
              <a:t>Packages of classes and their dependencies</a:t>
            </a:r>
          </a:p>
          <a:p>
            <a:pPr lvl="1">
              <a:lnSpc>
                <a:spcPct val="80000"/>
              </a:lnSpc>
            </a:pPr>
            <a:r>
              <a:rPr lang="en-US" sz="2000"/>
              <a:t>Example scenarios of system usage and the behavior of the overall system in the context of a usage scenario</a:t>
            </a:r>
          </a:p>
          <a:p>
            <a:pPr lvl="1">
              <a:lnSpc>
                <a:spcPct val="80000"/>
              </a:lnSpc>
            </a:pPr>
            <a:r>
              <a:rPr lang="en-US" sz="2000"/>
              <a:t>Examples of object instances with actual attributes and relationships</a:t>
            </a:r>
          </a:p>
          <a:p>
            <a:pPr lvl="1">
              <a:lnSpc>
                <a:spcPct val="80000"/>
              </a:lnSpc>
            </a:pPr>
            <a:r>
              <a:rPr lang="en-US" sz="2000"/>
              <a:t>The deployment and communication of software components on distributed hosts</a:t>
            </a:r>
          </a:p>
          <a:p>
            <a:pPr>
              <a:lnSpc>
                <a:spcPct val="80000"/>
              </a:lnSpc>
            </a:pPr>
            <a:r>
              <a:rPr lang="en-US" sz="2400"/>
              <a:t>The goal of a UML model is to have HIGH FIDELITY where </a:t>
            </a:r>
            <a:r>
              <a:rPr lang="en-US" sz="2400" b="1" i="1"/>
              <a:t>fidelity</a:t>
            </a:r>
            <a:r>
              <a:rPr lang="en-US" sz="2400"/>
              <a:t> is the measure of how close the model corresponds to the eventual implementation</a:t>
            </a:r>
          </a:p>
          <a:p>
            <a:pPr>
              <a:lnSpc>
                <a:spcPct val="80000"/>
              </a:lnSpc>
            </a:pPr>
            <a:endParaRPr lang="en-US" sz="2400"/>
          </a:p>
        </p:txBody>
      </p:sp>
    </p:spTree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AF1488B-1CBA-6346-8767-8E3E22ADCFE0}" type="slidenum">
              <a:rPr lang="en-US"/>
              <a:pPr/>
              <a:t>26</a:t>
            </a:fld>
            <a:endParaRPr lang="en-US"/>
          </a:p>
        </p:txBody>
      </p:sp>
      <p:sp>
        <p:nvSpPr>
          <p:cNvPr id="67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Extending UML</a:t>
            </a:r>
          </a:p>
        </p:txBody>
      </p:sp>
      <p:sp>
        <p:nvSpPr>
          <p:cNvPr id="672771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US" sz="2800"/>
              <a:t>The designers of UML realized that they couldn't create a language that effectively described the semantics of all possible situations. </a:t>
            </a:r>
          </a:p>
          <a:p>
            <a:pPr lvl="1">
              <a:lnSpc>
                <a:spcPct val="80000"/>
              </a:lnSpc>
            </a:pPr>
            <a:r>
              <a:rPr lang="en-US" sz="2400"/>
              <a:t>UML has extensibility mechanisms that allow users to define custom extensions of the language, in order to accurately describe the semantics of specific information domains</a:t>
            </a:r>
          </a:p>
          <a:p>
            <a:pPr>
              <a:lnSpc>
                <a:spcPct val="80000"/>
              </a:lnSpc>
            </a:pPr>
            <a:r>
              <a:rPr lang="en-US" sz="2800"/>
              <a:t>These extensions were intended to be applied to the design problems and not architectural concerns</a:t>
            </a:r>
          </a:p>
        </p:txBody>
      </p:sp>
    </p:spTree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44F517E-94E9-EA47-9C51-5A18E592A182}" type="slidenum">
              <a:rPr lang="en-US"/>
              <a:pPr/>
              <a:t>27</a:t>
            </a:fld>
            <a:endParaRPr lang="en-US"/>
          </a:p>
        </p:txBody>
      </p:sp>
      <p:sp>
        <p:nvSpPr>
          <p:cNvPr id="67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 Built-In Mechanisms to Extend UML</a:t>
            </a:r>
          </a:p>
        </p:txBody>
      </p:sp>
      <p:sp>
        <p:nvSpPr>
          <p:cNvPr id="673795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>
          <a:xfrm>
            <a:off x="838200" y="1676400"/>
            <a:ext cx="7772400" cy="487680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2400" i="1"/>
              <a:t>Tagged values</a:t>
            </a:r>
          </a:p>
          <a:p>
            <a:pPr lvl="1">
              <a:lnSpc>
                <a:spcPct val="80000"/>
              </a:lnSpc>
            </a:pPr>
            <a:r>
              <a:rPr lang="en-US" sz="2000"/>
              <a:t>Allows arbitrary information to be attached to model elements using keyword-value pairs called tags.</a:t>
            </a:r>
          </a:p>
          <a:p>
            <a:pPr>
              <a:lnSpc>
                <a:spcPct val="80000"/>
              </a:lnSpc>
            </a:pPr>
            <a:r>
              <a:rPr lang="en-US" sz="2400" i="1"/>
              <a:t>Stereotypes</a:t>
            </a:r>
          </a:p>
          <a:p>
            <a:pPr lvl="1">
              <a:lnSpc>
                <a:spcPct val="80000"/>
              </a:lnSpc>
            </a:pPr>
            <a:r>
              <a:rPr lang="en-US" sz="2000"/>
              <a:t>Allows sub-classification of model elements. Stereotypes can be used to introduce additional distinctions between model elements, that are not explicitly supported by the UML meta model. </a:t>
            </a:r>
          </a:p>
          <a:p>
            <a:pPr>
              <a:lnSpc>
                <a:spcPct val="80000"/>
              </a:lnSpc>
            </a:pPr>
            <a:r>
              <a:rPr lang="en-US" sz="2400" i="1"/>
              <a:t>Constraints</a:t>
            </a:r>
          </a:p>
          <a:p>
            <a:pPr lvl="1">
              <a:lnSpc>
                <a:spcPct val="80000"/>
              </a:lnSpc>
            </a:pPr>
            <a:r>
              <a:rPr lang="en-US" sz="2000"/>
              <a:t>Allows new semantic restrictions to be applied to elements. This makes it possible to linguistically specify additional constraints that should be obeyed by elements.</a:t>
            </a:r>
          </a:p>
          <a:p>
            <a:pPr>
              <a:lnSpc>
                <a:spcPct val="80000"/>
              </a:lnSpc>
            </a:pPr>
            <a:r>
              <a:rPr lang="en-US" sz="2400" i="1"/>
              <a:t>Profiles</a:t>
            </a:r>
          </a:p>
          <a:p>
            <a:pPr lvl="1">
              <a:lnSpc>
                <a:spcPct val="80000"/>
              </a:lnSpc>
            </a:pPr>
            <a:r>
              <a:rPr lang="en-US" sz="2000"/>
              <a:t>Profiles are pre-defined stereotypes, tagged values, constraints and icons to support modeling in a specific domain </a:t>
            </a:r>
          </a:p>
        </p:txBody>
      </p:sp>
    </p:spTree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4CA260-2491-004F-BAF0-4D36D65F2F7E}" type="slidenum">
              <a:rPr lang="en-US"/>
              <a:pPr/>
              <a:t>28</a:t>
            </a:fld>
            <a:endParaRPr lang="en-US"/>
          </a:p>
        </p:txBody>
      </p:sp>
      <p:sp>
        <p:nvSpPr>
          <p:cNvPr id="695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Strategy 1: Use UML </a:t>
            </a:r>
            <a:r>
              <a:rPr lang="ja-JP" altLang="en-US">
                <a:latin typeface="Arial"/>
              </a:rPr>
              <a:t>“</a:t>
            </a:r>
            <a:r>
              <a:rPr lang="en-US"/>
              <a:t>As Is</a:t>
            </a:r>
            <a:r>
              <a:rPr lang="ja-JP" altLang="en-US">
                <a:latin typeface="Arial"/>
              </a:rPr>
              <a:t>”</a:t>
            </a:r>
            <a:endParaRPr lang="en-US"/>
          </a:p>
        </p:txBody>
      </p:sp>
      <p:sp>
        <p:nvSpPr>
          <p:cNvPr id="695299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sz="2800"/>
              <a:t>Simple Approach: Based on existing UML notation</a:t>
            </a:r>
          </a:p>
          <a:p>
            <a:pPr>
              <a:lnSpc>
                <a:spcPct val="90000"/>
              </a:lnSpc>
            </a:pPr>
            <a:r>
              <a:rPr lang="en-US" sz="2800"/>
              <a:t>Architectural Models are understandable by users who already know UML</a:t>
            </a:r>
          </a:p>
          <a:p>
            <a:pPr>
              <a:lnSpc>
                <a:spcPct val="90000"/>
              </a:lnSpc>
            </a:pPr>
            <a:r>
              <a:rPr lang="en-US" sz="2800"/>
              <a:t>Architectural Models can be manipulated by any UML-compliant tool</a:t>
            </a:r>
          </a:p>
          <a:p>
            <a:pPr>
              <a:lnSpc>
                <a:spcPct val="90000"/>
              </a:lnSpc>
            </a:pPr>
            <a:r>
              <a:rPr lang="en-US" sz="2800"/>
              <a:t>The architectural concepts need to be simulated (overloaded) using existing UML notation</a:t>
            </a:r>
          </a:p>
        </p:txBody>
      </p:sp>
    </p:spTree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44641EE-D30B-6847-9E14-00671F3A2987}" type="slidenum">
              <a:rPr lang="en-US"/>
              <a:pPr/>
              <a:t>29</a:t>
            </a:fld>
            <a:endParaRPr lang="en-US"/>
          </a:p>
        </p:txBody>
      </p:sp>
      <p:sp>
        <p:nvSpPr>
          <p:cNvPr id="6963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Strategy 1: Use UML </a:t>
            </a:r>
            <a:r>
              <a:rPr lang="ja-JP" altLang="en-US">
                <a:latin typeface="Arial"/>
              </a:rPr>
              <a:t>“</a:t>
            </a:r>
            <a:r>
              <a:rPr lang="en-US"/>
              <a:t>As Is</a:t>
            </a:r>
            <a:r>
              <a:rPr lang="ja-JP" altLang="en-US">
                <a:latin typeface="Arial"/>
              </a:rPr>
              <a:t>”</a:t>
            </a:r>
            <a:endParaRPr lang="en-US"/>
          </a:p>
        </p:txBody>
      </p:sp>
      <p:pic>
        <p:nvPicPr>
          <p:cNvPr id="696324" name="Picture 4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295400" y="1933575"/>
            <a:ext cx="6934200" cy="4165600"/>
          </a:xfrm>
          <a:noFill/>
          <a:ln/>
        </p:spPr>
      </p:pic>
      <p:sp>
        <p:nvSpPr>
          <p:cNvPr id="696323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sz="half" idx="1"/>
          </p:nvPr>
        </p:nvSpPr>
        <p:spPr>
          <a:xfrm>
            <a:off x="685800" y="1447800"/>
            <a:ext cx="8001000" cy="4114800"/>
          </a:xfrm>
        </p:spPr>
        <p:txBody>
          <a:bodyPr/>
          <a:lstStyle/>
          <a:p>
            <a:r>
              <a:rPr lang="en-US" sz="2800"/>
              <a:t>Need to agree on notational conventions</a:t>
            </a:r>
          </a:p>
          <a:p>
            <a:pPr>
              <a:buFont typeface="Wingdings" charset="0"/>
              <a:buNone/>
            </a:pPr>
            <a:endParaRPr lang="en-US" sz="2800"/>
          </a:p>
        </p:txBody>
      </p:sp>
      <p:sp>
        <p:nvSpPr>
          <p:cNvPr id="696326" name="Text Box 6"/>
          <p:cNvSpPr txBox="1">
            <a:spLocks noChangeArrowheads="1"/>
          </p:cNvSpPr>
          <p:nvPr/>
        </p:nvSpPr>
        <p:spPr bwMode="auto">
          <a:xfrm>
            <a:off x="1524000" y="2133600"/>
            <a:ext cx="1857375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1800" b="1">
                <a:solidFill>
                  <a:srgbClr val="FF0000"/>
                </a:solidFill>
              </a:rPr>
              <a:t>generic</a:t>
            </a:r>
            <a:br>
              <a:rPr lang="en-US" sz="1800" b="1">
                <a:solidFill>
                  <a:srgbClr val="FF0000"/>
                </a:solidFill>
              </a:rPr>
            </a:br>
            <a:r>
              <a:rPr lang="en-US" sz="1800" b="1">
                <a:solidFill>
                  <a:srgbClr val="FF0000"/>
                </a:solidFill>
              </a:rPr>
              <a:t>(line-and-box)</a:t>
            </a:r>
          </a:p>
        </p:txBody>
      </p:sp>
      <p:sp>
        <p:nvSpPr>
          <p:cNvPr id="696327" name="Text Box 7"/>
          <p:cNvSpPr txBox="1">
            <a:spLocks noChangeArrowheads="1"/>
          </p:cNvSpPr>
          <p:nvPr/>
        </p:nvSpPr>
        <p:spPr bwMode="auto">
          <a:xfrm>
            <a:off x="3429000" y="1981200"/>
            <a:ext cx="25384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>
                <a:solidFill>
                  <a:srgbClr val="FF0000"/>
                </a:solidFill>
              </a:rPr>
              <a:t>ports as annotations</a:t>
            </a:r>
          </a:p>
        </p:txBody>
      </p:sp>
      <p:sp>
        <p:nvSpPr>
          <p:cNvPr id="696328" name="Text Box 8"/>
          <p:cNvSpPr txBox="1">
            <a:spLocks noChangeArrowheads="1"/>
          </p:cNvSpPr>
          <p:nvPr/>
        </p:nvSpPr>
        <p:spPr bwMode="auto">
          <a:xfrm>
            <a:off x="5843588" y="2224088"/>
            <a:ext cx="23114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>
                <a:solidFill>
                  <a:srgbClr val="FF0000"/>
                </a:solidFill>
              </a:rPr>
              <a:t>ports as interfaces</a:t>
            </a:r>
          </a:p>
        </p:txBody>
      </p:sp>
      <p:sp>
        <p:nvSpPr>
          <p:cNvPr id="696329" name="Text Box 9"/>
          <p:cNvSpPr txBox="1">
            <a:spLocks noChangeArrowheads="1"/>
          </p:cNvSpPr>
          <p:nvPr/>
        </p:nvSpPr>
        <p:spPr bwMode="auto">
          <a:xfrm>
            <a:off x="1143000" y="5881688"/>
            <a:ext cx="2928938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>
                <a:solidFill>
                  <a:srgbClr val="FF0000"/>
                </a:solidFill>
              </a:rPr>
              <a:t>ports as class attributes</a:t>
            </a:r>
          </a:p>
        </p:txBody>
      </p:sp>
      <p:sp>
        <p:nvSpPr>
          <p:cNvPr id="696330" name="Text Box 10"/>
          <p:cNvSpPr txBox="1">
            <a:spLocks noChangeArrowheads="1"/>
          </p:cNvSpPr>
          <p:nvPr/>
        </p:nvSpPr>
        <p:spPr bwMode="auto">
          <a:xfrm>
            <a:off x="4038600" y="5867400"/>
            <a:ext cx="198278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>
                <a:solidFill>
                  <a:srgbClr val="FF0000"/>
                </a:solidFill>
              </a:rPr>
              <a:t>ports as classes</a:t>
            </a:r>
          </a:p>
        </p:txBody>
      </p:sp>
      <p:sp>
        <p:nvSpPr>
          <p:cNvPr id="696331" name="Text Box 11"/>
          <p:cNvSpPr txBox="1">
            <a:spLocks noChangeArrowheads="1"/>
          </p:cNvSpPr>
          <p:nvPr/>
        </p:nvSpPr>
        <p:spPr bwMode="auto">
          <a:xfrm>
            <a:off x="6323013" y="5791200"/>
            <a:ext cx="26543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>
                <a:solidFill>
                  <a:srgbClr val="FF0000"/>
                </a:solidFill>
              </a:rPr>
              <a:t>ports as classes</a:t>
            </a:r>
            <a:br>
              <a:rPr lang="en-US" sz="1800" b="1">
                <a:solidFill>
                  <a:srgbClr val="FF0000"/>
                </a:solidFill>
              </a:rPr>
            </a:br>
            <a:r>
              <a:rPr lang="en-US" sz="1800" b="1">
                <a:solidFill>
                  <a:srgbClr val="FF0000"/>
                </a:solidFill>
              </a:rPr>
              <a:t>(shown on boundary)</a:t>
            </a:r>
          </a:p>
        </p:txBody>
      </p:sp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1EA3CCA-F41F-0048-9EF3-BB9A2178CB3A}" type="slidenum">
              <a:rPr lang="en-US"/>
              <a:pPr/>
              <a:t>3</a:t>
            </a:fld>
            <a:endParaRPr lang="en-US"/>
          </a:p>
        </p:txBody>
      </p:sp>
      <p:sp>
        <p:nvSpPr>
          <p:cNvPr id="678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/>
              <a:t>The State-Of-Practice is NOT Improving for Modeling Software Design and Architecture</a:t>
            </a:r>
          </a:p>
        </p:txBody>
      </p:sp>
      <p:sp>
        <p:nvSpPr>
          <p:cNvPr id="678915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sz="half" idx="1"/>
          </p:nvPr>
        </p:nvSpPr>
        <p:spPr>
          <a:xfrm>
            <a:off x="838200" y="1524000"/>
            <a:ext cx="7772400" cy="838200"/>
          </a:xfrm>
        </p:spPr>
        <p:txBody>
          <a:bodyPr/>
          <a:lstStyle/>
          <a:p>
            <a:r>
              <a:rPr lang="en-US" sz="2400"/>
              <a:t>Researchers and practitioners have different objectives…</a:t>
            </a:r>
          </a:p>
        </p:txBody>
      </p:sp>
      <p:graphicFrame>
        <p:nvGraphicFramePr>
          <p:cNvPr id="678949" name="Group 37"/>
          <p:cNvGraphicFramePr>
            <a:graphicFrameLocks noGrp="1"/>
          </p:cNvGraphicFramePr>
          <p:nvPr>
            <p:ph sz="half" idx="2"/>
          </p:nvPr>
        </p:nvGraphicFramePr>
        <p:xfrm>
          <a:off x="838200" y="2438400"/>
          <a:ext cx="7772400" cy="3783649"/>
        </p:xfrm>
        <a:graphic>
          <a:graphicData uri="http://schemas.openxmlformats.org/drawingml/2006/table">
            <a:tbl>
              <a:tblPr/>
              <a:tblGrid>
                <a:gridCol w="3886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86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Arial Black" charset="0"/>
                          <a:ea typeface="ＭＳ Ｐゴシック" charset="0"/>
                        </a:rPr>
                        <a:t>Academic Focus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Arial Black" charset="0"/>
                          <a:ea typeface="ＭＳ Ｐゴシック" charset="0"/>
                        </a:rPr>
                        <a:t>Practitioner Focus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95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Focus on analytic evolution of architecture models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Focus on a wide range of development issues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27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Individual models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Families of models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11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Rigorous modeling notations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Practicality over rigor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27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Powerful analysis techniques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Architecture as the </a:t>
                      </a:r>
                      <a:r>
                        <a:rPr kumimoji="0" lang="ja-JP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ea typeface="ＭＳ Ｐゴシック" charset="0"/>
                        </a:rPr>
                        <a:t>“</a:t>
                      </a: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Big Picture</a:t>
                      </a:r>
                      <a:r>
                        <a:rPr kumimoji="0" lang="ja-JP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ea typeface="ＭＳ Ｐゴシック" charset="0"/>
                        </a:rPr>
                        <a:t>”</a:t>
                      </a: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 in development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95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Depth over breadth 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Breadth over depth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127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Special-Purpose solutions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General Solutions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702274-867E-FE4E-A790-FF7A4E8B5865}" type="slidenum">
              <a:rPr lang="en-US"/>
              <a:pPr/>
              <a:t>30</a:t>
            </a:fld>
            <a:endParaRPr lang="en-US"/>
          </a:p>
        </p:txBody>
      </p:sp>
      <p:sp>
        <p:nvSpPr>
          <p:cNvPr id="6983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Strategy 1: Use UML </a:t>
            </a:r>
            <a:r>
              <a:rPr lang="ja-JP" altLang="en-US">
                <a:latin typeface="Arial"/>
              </a:rPr>
              <a:t>“</a:t>
            </a:r>
            <a:r>
              <a:rPr lang="en-US"/>
              <a:t>As Is</a:t>
            </a:r>
            <a:r>
              <a:rPr lang="ja-JP" altLang="en-US">
                <a:latin typeface="Arial"/>
              </a:rPr>
              <a:t>”</a:t>
            </a:r>
            <a:endParaRPr lang="en-US"/>
          </a:p>
        </p:txBody>
      </p:sp>
      <p:sp>
        <p:nvSpPr>
          <p:cNvPr id="698372" name="Rectangle 4" descr="Rectangle: Click to edit Master text styles&#10;Second level&#10;Third level&#10;Fourth level&#10;Fifth level"/>
          <p:cNvSpPr>
            <a:spLocks noGrp="1" noChangeArrowheads="1"/>
          </p:cNvSpPr>
          <p:nvPr>
            <p:ph type="body" sz="half" idx="1"/>
          </p:nvPr>
        </p:nvSpPr>
        <p:spPr>
          <a:xfrm>
            <a:off x="685800" y="1752600"/>
            <a:ext cx="8001000" cy="411480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2400"/>
              <a:t>Simultaneous consideration of architecture rules and UML notational constructs</a:t>
            </a:r>
          </a:p>
          <a:p>
            <a:pPr>
              <a:lnSpc>
                <a:spcPct val="80000"/>
              </a:lnSpc>
            </a:pPr>
            <a:r>
              <a:rPr lang="en-US" sz="2400"/>
              <a:t>Develop a UML domain model</a:t>
            </a:r>
          </a:p>
          <a:p>
            <a:pPr>
              <a:lnSpc>
                <a:spcPct val="80000"/>
              </a:lnSpc>
            </a:pPr>
            <a:r>
              <a:rPr lang="en-US" sz="2400"/>
              <a:t>Develop an (informal) architectural diagram</a:t>
            </a:r>
          </a:p>
          <a:p>
            <a:pPr>
              <a:lnSpc>
                <a:spcPct val="80000"/>
              </a:lnSpc>
            </a:pPr>
            <a:r>
              <a:rPr lang="en-US" sz="2400"/>
              <a:t>Map domain classes to architectural components</a:t>
            </a:r>
          </a:p>
          <a:p>
            <a:pPr>
              <a:lnSpc>
                <a:spcPct val="80000"/>
              </a:lnSpc>
            </a:pPr>
            <a:r>
              <a:rPr lang="en-US" sz="2400"/>
              <a:t>Design class (component) interfaces</a:t>
            </a:r>
          </a:p>
          <a:p>
            <a:pPr>
              <a:lnSpc>
                <a:spcPct val="80000"/>
              </a:lnSpc>
            </a:pPr>
            <a:r>
              <a:rPr lang="en-US" sz="2400"/>
              <a:t>Provide constructs for modeling connectors</a:t>
            </a:r>
          </a:p>
          <a:p>
            <a:pPr lvl="1">
              <a:lnSpc>
                <a:spcPct val="80000"/>
              </a:lnSpc>
            </a:pPr>
            <a:r>
              <a:rPr lang="en-US" sz="2000"/>
              <a:t>Connectors add no functionality at the domain model level</a:t>
            </a:r>
          </a:p>
          <a:p>
            <a:pPr>
              <a:lnSpc>
                <a:spcPct val="80000"/>
              </a:lnSpc>
            </a:pPr>
            <a:r>
              <a:rPr lang="en-US" sz="2400"/>
              <a:t>Model architectural structure in class, object, and collaboration diagrams </a:t>
            </a:r>
          </a:p>
          <a:p>
            <a:pPr lvl="1">
              <a:lnSpc>
                <a:spcPct val="80000"/>
              </a:lnSpc>
            </a:pPr>
            <a:r>
              <a:rPr lang="en-US" sz="2000"/>
              <a:t>See Garlan 2001</a:t>
            </a:r>
          </a:p>
          <a:p>
            <a:pPr>
              <a:lnSpc>
                <a:spcPct val="80000"/>
              </a:lnSpc>
              <a:buFont typeface="Wingdings" charset="0"/>
              <a:buNone/>
            </a:pPr>
            <a:endParaRPr lang="en-US" sz="2400"/>
          </a:p>
        </p:txBody>
      </p:sp>
    </p:spTree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92C5B16-DA23-8143-A671-6BCAAD2369BB}" type="slidenum">
              <a:rPr lang="en-US"/>
              <a:pPr/>
              <a:t>31</a:t>
            </a:fld>
            <a:endParaRPr lang="en-US"/>
          </a:p>
        </p:txBody>
      </p:sp>
      <p:sp>
        <p:nvSpPr>
          <p:cNvPr id="7034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Strategy 1: Use UML </a:t>
            </a:r>
            <a:r>
              <a:rPr lang="ja-JP" altLang="en-US">
                <a:latin typeface="Arial"/>
              </a:rPr>
              <a:t>“</a:t>
            </a:r>
            <a:r>
              <a:rPr lang="en-US"/>
              <a:t>As Is</a:t>
            </a:r>
            <a:r>
              <a:rPr lang="ja-JP" altLang="en-US">
                <a:latin typeface="Arial"/>
              </a:rPr>
              <a:t>”</a:t>
            </a:r>
            <a:endParaRPr lang="en-US"/>
          </a:p>
        </p:txBody>
      </p:sp>
      <p:sp>
        <p:nvSpPr>
          <p:cNvPr id="703507" name="Text Box 19"/>
          <p:cNvSpPr txBox="1">
            <a:spLocks noChangeArrowheads="1"/>
          </p:cNvSpPr>
          <p:nvPr/>
        </p:nvSpPr>
        <p:spPr bwMode="auto">
          <a:xfrm>
            <a:off x="822325" y="1557338"/>
            <a:ext cx="52085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Service Locator, Business Delegate,…</a:t>
            </a:r>
          </a:p>
        </p:txBody>
      </p:sp>
      <p:pic>
        <p:nvPicPr>
          <p:cNvPr id="703509" name="Picture 21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57200" y="2095500"/>
            <a:ext cx="8001000" cy="4076700"/>
          </a:xfrm>
          <a:noFill/>
          <a:ln/>
        </p:spPr>
      </p:pic>
    </p:spTree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DF4AB4-F8ED-4841-A772-F2E203E85ACE}" type="slidenum">
              <a:rPr lang="en-US"/>
              <a:pPr/>
              <a:t>32</a:t>
            </a:fld>
            <a:endParaRPr lang="en-US"/>
          </a:p>
        </p:txBody>
      </p:sp>
      <p:sp>
        <p:nvSpPr>
          <p:cNvPr id="6993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/>
              <a:t>Strategy 2: Constrain UML to Model Architectural Artifacts</a:t>
            </a:r>
          </a:p>
        </p:txBody>
      </p:sp>
      <p:sp>
        <p:nvSpPr>
          <p:cNvPr id="699395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sz="2800"/>
              <a:t>Use UML</a:t>
            </a:r>
            <a:r>
              <a:rPr lang="ja-JP" altLang="en-US" sz="2800">
                <a:latin typeface="Arial"/>
              </a:rPr>
              <a:t>’</a:t>
            </a:r>
            <a:r>
              <a:rPr lang="en-US" sz="2800"/>
              <a:t>s built-in extension mechanisms on meta-classes</a:t>
            </a:r>
          </a:p>
          <a:p>
            <a:pPr>
              <a:lnSpc>
                <a:spcPct val="90000"/>
              </a:lnSpc>
            </a:pPr>
            <a:r>
              <a:rPr lang="en-US" sz="2800"/>
              <a:t>Allows automated conformance checking</a:t>
            </a:r>
          </a:p>
          <a:p>
            <a:pPr>
              <a:lnSpc>
                <a:spcPct val="90000"/>
              </a:lnSpc>
            </a:pPr>
            <a:r>
              <a:rPr lang="en-US" sz="2800"/>
              <a:t>Select a meta-class semantically close to an ADL construct</a:t>
            </a:r>
          </a:p>
          <a:p>
            <a:pPr>
              <a:lnSpc>
                <a:spcPct val="90000"/>
              </a:lnSpc>
            </a:pPr>
            <a:r>
              <a:rPr lang="en-US" sz="2800"/>
              <a:t>Define a stereotype and apply it to meta-class instances</a:t>
            </a:r>
          </a:p>
          <a:p>
            <a:pPr>
              <a:lnSpc>
                <a:spcPct val="90000"/>
              </a:lnSpc>
            </a:pPr>
            <a:r>
              <a:rPr lang="en-US" sz="2800"/>
              <a:t>Class semantics are constrained to that of the ADL</a:t>
            </a:r>
          </a:p>
          <a:p>
            <a:pPr>
              <a:lnSpc>
                <a:spcPct val="90000"/>
              </a:lnSpc>
            </a:pPr>
            <a:endParaRPr lang="en-US" sz="2800"/>
          </a:p>
        </p:txBody>
      </p:sp>
    </p:spTree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A2AEEA4-CECF-5B4E-90CB-7592F1E87093}" type="slidenum">
              <a:rPr lang="en-US"/>
              <a:pPr/>
              <a:t>33</a:t>
            </a:fld>
            <a:endParaRPr lang="en-US"/>
          </a:p>
        </p:txBody>
      </p:sp>
      <p:sp>
        <p:nvSpPr>
          <p:cNvPr id="7055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/>
              <a:t>Strategy 2: Constrain UML to Model Architectural Artifacts</a:t>
            </a:r>
          </a:p>
        </p:txBody>
      </p:sp>
      <p:pic>
        <p:nvPicPr>
          <p:cNvPr id="705541" name="Picture 5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6200" y="2303463"/>
            <a:ext cx="8915400" cy="3563937"/>
          </a:xfrm>
          <a:noFill/>
          <a:ln/>
        </p:spPr>
      </p:pic>
      <p:sp>
        <p:nvSpPr>
          <p:cNvPr id="705543" name="Text Box 7"/>
          <p:cNvSpPr txBox="1">
            <a:spLocks noChangeArrowheads="1"/>
          </p:cNvSpPr>
          <p:nvPr/>
        </p:nvSpPr>
        <p:spPr bwMode="auto">
          <a:xfrm>
            <a:off x="685800" y="1676400"/>
            <a:ext cx="3835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Define Custom Stereotypes</a:t>
            </a:r>
          </a:p>
        </p:txBody>
      </p:sp>
    </p:spTree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A2AEEA4-CECF-5B4E-90CB-7592F1E87093}" type="slidenum">
              <a:rPr lang="en-US"/>
              <a:pPr/>
              <a:t>34</a:t>
            </a:fld>
            <a:endParaRPr lang="en-US"/>
          </a:p>
        </p:txBody>
      </p:sp>
      <p:sp>
        <p:nvSpPr>
          <p:cNvPr id="7055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Strategy 2: Constrain UML to Model Architectural Artifacts – C4 Example</a:t>
            </a:r>
          </a:p>
        </p:txBody>
      </p:sp>
      <p:sp>
        <p:nvSpPr>
          <p:cNvPr id="705543" name="Text Box 7"/>
          <p:cNvSpPr txBox="1">
            <a:spLocks noChangeArrowheads="1"/>
          </p:cNvSpPr>
          <p:nvPr/>
        </p:nvSpPr>
        <p:spPr bwMode="auto">
          <a:xfrm>
            <a:off x="685800" y="1676400"/>
            <a:ext cx="407310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/>
              <a:t>C4 Context Diagrams in UML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8521BF-61CD-814F-A4B7-9115E61162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200" y="2408534"/>
            <a:ext cx="5359764" cy="35350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F392943-B31A-DF44-8886-CC16EBE32E5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59649" y="2362199"/>
            <a:ext cx="2999776" cy="3581399"/>
          </a:xfrm>
          <a:prstGeom prst="rect">
            <a:avLst/>
          </a:prstGeom>
        </p:spPr>
      </p:pic>
      <p:sp>
        <p:nvSpPr>
          <p:cNvPr id="7" name="Text Box 7">
            <a:extLst>
              <a:ext uri="{FF2B5EF4-FFF2-40B4-BE49-F238E27FC236}">
                <a16:creationId xmlns:a16="http://schemas.microsoft.com/office/drawing/2014/main" id="{6F4C4C35-3EA2-FE46-BF42-D1C1F17187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6193135"/>
            <a:ext cx="377539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/>
              <a:t>Ref: https://c4model.com/</a:t>
            </a:r>
          </a:p>
        </p:txBody>
      </p:sp>
    </p:spTree>
    <p:extLst>
      <p:ext uri="{BB962C8B-B14F-4D97-AF65-F5344CB8AC3E}">
        <p14:creationId xmlns:p14="http://schemas.microsoft.com/office/powerpoint/2010/main" val="285215461"/>
      </p:ext>
    </p:extLst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A2AEEA4-CECF-5B4E-90CB-7592F1E87093}" type="slidenum">
              <a:rPr lang="en-US"/>
              <a:pPr/>
              <a:t>35</a:t>
            </a:fld>
            <a:endParaRPr lang="en-US"/>
          </a:p>
        </p:txBody>
      </p:sp>
      <p:sp>
        <p:nvSpPr>
          <p:cNvPr id="7055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Strategy 2: Constrain UML to Model Architectural Artifacts – C4 Example</a:t>
            </a:r>
          </a:p>
        </p:txBody>
      </p:sp>
      <p:sp>
        <p:nvSpPr>
          <p:cNvPr id="705543" name="Text Box 7"/>
          <p:cNvSpPr txBox="1">
            <a:spLocks noChangeArrowheads="1"/>
          </p:cNvSpPr>
          <p:nvPr/>
        </p:nvSpPr>
        <p:spPr bwMode="auto">
          <a:xfrm>
            <a:off x="685800" y="1676400"/>
            <a:ext cx="433278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/>
              <a:t>C4 Container Diagrams in UML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8521BF-61CD-814F-A4B7-9115E61162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0999" y="2235200"/>
            <a:ext cx="3229495" cy="39471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FADE92B-DEB2-9745-B074-3370C0DE87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64100" y="2138065"/>
            <a:ext cx="4267200" cy="3947160"/>
          </a:xfrm>
          <a:prstGeom prst="rect">
            <a:avLst/>
          </a:prstGeom>
        </p:spPr>
      </p:pic>
      <p:sp>
        <p:nvSpPr>
          <p:cNvPr id="7" name="Text Box 7">
            <a:extLst>
              <a:ext uri="{FF2B5EF4-FFF2-40B4-BE49-F238E27FC236}">
                <a16:creationId xmlns:a16="http://schemas.microsoft.com/office/drawing/2014/main" id="{70DBB9B9-1A6D-AB4C-8230-ECA61B95EE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6193135"/>
            <a:ext cx="377539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/>
              <a:t>Ref: https://c4model.com/</a:t>
            </a:r>
          </a:p>
        </p:txBody>
      </p:sp>
    </p:spTree>
    <p:extLst>
      <p:ext uri="{BB962C8B-B14F-4D97-AF65-F5344CB8AC3E}">
        <p14:creationId xmlns:p14="http://schemas.microsoft.com/office/powerpoint/2010/main" val="3903255711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A2AEEA4-CECF-5B4E-90CB-7592F1E87093}" type="slidenum">
              <a:rPr lang="en-US"/>
              <a:pPr/>
              <a:t>36</a:t>
            </a:fld>
            <a:endParaRPr lang="en-US"/>
          </a:p>
        </p:txBody>
      </p:sp>
      <p:sp>
        <p:nvSpPr>
          <p:cNvPr id="7055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Strategy 2: Constrain UML to Model Architectural Artifacts – C4 Example</a:t>
            </a:r>
          </a:p>
        </p:txBody>
      </p:sp>
      <p:sp>
        <p:nvSpPr>
          <p:cNvPr id="705543" name="Text Box 7"/>
          <p:cNvSpPr txBox="1">
            <a:spLocks noChangeArrowheads="1"/>
          </p:cNvSpPr>
          <p:nvPr/>
        </p:nvSpPr>
        <p:spPr bwMode="auto">
          <a:xfrm>
            <a:off x="609600" y="1232354"/>
            <a:ext cx="458446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/>
              <a:t>C4 Component Diagrams in UML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8521BF-61CD-814F-A4B7-9115E61162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71600" y="1757671"/>
            <a:ext cx="6400800" cy="4494587"/>
          </a:xfrm>
          <a:prstGeom prst="rect">
            <a:avLst/>
          </a:prstGeom>
        </p:spPr>
      </p:pic>
      <p:sp>
        <p:nvSpPr>
          <p:cNvPr id="7" name="Text Box 7">
            <a:extLst>
              <a:ext uri="{FF2B5EF4-FFF2-40B4-BE49-F238E27FC236}">
                <a16:creationId xmlns:a16="http://schemas.microsoft.com/office/drawing/2014/main" id="{3321DE4F-79F2-5545-8D0F-F70A06645C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6193135"/>
            <a:ext cx="377539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/>
              <a:t>Ref: https://c4model.com/</a:t>
            </a:r>
          </a:p>
        </p:txBody>
      </p:sp>
    </p:spTree>
    <p:extLst>
      <p:ext uri="{BB962C8B-B14F-4D97-AF65-F5344CB8AC3E}">
        <p14:creationId xmlns:p14="http://schemas.microsoft.com/office/powerpoint/2010/main" val="751299229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A2AEEA4-CECF-5B4E-90CB-7592F1E87093}" type="slidenum">
              <a:rPr lang="en-US"/>
              <a:pPr/>
              <a:t>37</a:t>
            </a:fld>
            <a:endParaRPr lang="en-US"/>
          </a:p>
        </p:txBody>
      </p:sp>
      <p:sp>
        <p:nvSpPr>
          <p:cNvPr id="7055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Strategy 2: Constrain UML to Model Architectural Artifacts – C4 Example</a:t>
            </a:r>
          </a:p>
        </p:txBody>
      </p:sp>
      <p:sp>
        <p:nvSpPr>
          <p:cNvPr id="705543" name="Text Box 7"/>
          <p:cNvSpPr txBox="1">
            <a:spLocks noChangeArrowheads="1"/>
          </p:cNvSpPr>
          <p:nvPr/>
        </p:nvSpPr>
        <p:spPr bwMode="auto">
          <a:xfrm>
            <a:off x="609600" y="1367363"/>
            <a:ext cx="458446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/>
              <a:t>C4 Component Diagrams in UML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47B0353-885B-2448-B5DE-F8D26514D6C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90284" y="1799127"/>
            <a:ext cx="5763431" cy="4562719"/>
          </a:xfrm>
          <a:prstGeom prst="rect">
            <a:avLst/>
          </a:prstGeom>
        </p:spPr>
      </p:pic>
      <p:sp>
        <p:nvSpPr>
          <p:cNvPr id="7" name="Text Box 7">
            <a:extLst>
              <a:ext uri="{FF2B5EF4-FFF2-40B4-BE49-F238E27FC236}">
                <a16:creationId xmlns:a16="http://schemas.microsoft.com/office/drawing/2014/main" id="{3321DE4F-79F2-5545-8D0F-F70A06645C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6193135"/>
            <a:ext cx="377539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/>
              <a:t>Ref: https://c4model.com/</a:t>
            </a:r>
          </a:p>
        </p:txBody>
      </p:sp>
    </p:spTree>
    <p:extLst>
      <p:ext uri="{BB962C8B-B14F-4D97-AF65-F5344CB8AC3E}">
        <p14:creationId xmlns:p14="http://schemas.microsoft.com/office/powerpoint/2010/main" val="793433218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C4013A4-8B99-054B-923B-80FD0E578F8B}" type="slidenum">
              <a:rPr lang="en-US"/>
              <a:pPr/>
              <a:t>38</a:t>
            </a:fld>
            <a:endParaRPr lang="en-US"/>
          </a:p>
        </p:txBody>
      </p:sp>
      <p:sp>
        <p:nvSpPr>
          <p:cNvPr id="701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Strategy 3: Extend UML</a:t>
            </a:r>
          </a:p>
        </p:txBody>
      </p:sp>
      <p:sp>
        <p:nvSpPr>
          <p:cNvPr id="701443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sz="2800"/>
              <a:t>Use UML</a:t>
            </a:r>
            <a:r>
              <a:rPr lang="ja-JP" altLang="en-US" sz="2800">
                <a:latin typeface="Arial"/>
              </a:rPr>
              <a:t>’</a:t>
            </a:r>
            <a:r>
              <a:rPr lang="en-US" sz="2800"/>
              <a:t>s meta metamodel to extend UML</a:t>
            </a:r>
          </a:p>
          <a:p>
            <a:pPr lvl="1">
              <a:lnSpc>
                <a:spcPct val="90000"/>
              </a:lnSpc>
            </a:pPr>
            <a:r>
              <a:rPr lang="en-US" sz="2400"/>
              <a:t>Introduce </a:t>
            </a:r>
            <a:r>
              <a:rPr lang="en-US" sz="2400" i="1"/>
              <a:t>explicit </a:t>
            </a:r>
            <a:r>
              <a:rPr lang="en-US" sz="2400"/>
              <a:t>architectural constructs and in UML</a:t>
            </a:r>
          </a:p>
          <a:p>
            <a:pPr>
              <a:lnSpc>
                <a:spcPct val="90000"/>
              </a:lnSpc>
            </a:pPr>
            <a:r>
              <a:rPr lang="en-US" sz="2800"/>
              <a:t>Introduce additional notations for modeling architectural semantics</a:t>
            </a:r>
          </a:p>
          <a:p>
            <a:pPr>
              <a:lnSpc>
                <a:spcPct val="90000"/>
              </a:lnSpc>
            </a:pPr>
            <a:r>
              <a:rPr lang="en-US" sz="2800"/>
              <a:t>Follow an approach similar to strategy #1 to model specific architectures</a:t>
            </a:r>
          </a:p>
          <a:p>
            <a:pPr>
              <a:lnSpc>
                <a:spcPct val="90000"/>
              </a:lnSpc>
            </a:pPr>
            <a:r>
              <a:rPr lang="en-US" sz="2800"/>
              <a:t>Follow an approach similar to strategy #2 to model specific architectural styles</a:t>
            </a:r>
          </a:p>
        </p:txBody>
      </p:sp>
    </p:spTree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B8439D9-5ED1-6945-8F26-6F650CD69BE9}" type="slidenum">
              <a:rPr lang="en-US"/>
              <a:pPr/>
              <a:t>39</a:t>
            </a:fld>
            <a:endParaRPr lang="en-US"/>
          </a:p>
        </p:txBody>
      </p:sp>
      <p:sp>
        <p:nvSpPr>
          <p:cNvPr id="7024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Comparing the Approaches</a:t>
            </a:r>
          </a:p>
        </p:txBody>
      </p:sp>
      <p:sp>
        <p:nvSpPr>
          <p:cNvPr id="702467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ja-JP" altLang="en-US" sz="2000">
                <a:latin typeface="Arial"/>
              </a:rPr>
              <a:t>“</a:t>
            </a:r>
            <a:r>
              <a:rPr lang="en-US" sz="2000"/>
              <a:t>Straight</a:t>
            </a:r>
            <a:r>
              <a:rPr lang="ja-JP" altLang="en-US" sz="2000">
                <a:latin typeface="Arial"/>
              </a:rPr>
              <a:t>”</a:t>
            </a:r>
            <a:r>
              <a:rPr lang="en-US" sz="2000"/>
              <a:t> UML</a:t>
            </a:r>
          </a:p>
          <a:p>
            <a:pPr lvl="1">
              <a:lnSpc>
                <a:spcPct val="80000"/>
              </a:lnSpc>
            </a:pPr>
            <a:r>
              <a:rPr lang="en-US" sz="1800"/>
              <a:t>understandable architectures</a:t>
            </a:r>
          </a:p>
          <a:p>
            <a:pPr lvl="1">
              <a:lnSpc>
                <a:spcPct val="80000"/>
              </a:lnSpc>
            </a:pPr>
            <a:r>
              <a:rPr lang="en-US" sz="1800"/>
              <a:t>manipulable by standard tools</a:t>
            </a:r>
          </a:p>
          <a:p>
            <a:pPr lvl="1">
              <a:lnSpc>
                <a:spcPct val="80000"/>
              </a:lnSpc>
            </a:pPr>
            <a:r>
              <a:rPr lang="en-US" sz="1800"/>
              <a:t>architectural constraint violations</a:t>
            </a:r>
          </a:p>
          <a:p>
            <a:pPr>
              <a:lnSpc>
                <a:spcPct val="80000"/>
              </a:lnSpc>
            </a:pPr>
            <a:r>
              <a:rPr lang="ja-JP" altLang="en-US" sz="2000">
                <a:latin typeface="Arial"/>
              </a:rPr>
              <a:t>“</a:t>
            </a:r>
            <a:r>
              <a:rPr lang="en-US" sz="2000"/>
              <a:t>Constrained</a:t>
            </a:r>
            <a:r>
              <a:rPr lang="ja-JP" altLang="en-US" sz="2000">
                <a:latin typeface="Arial"/>
              </a:rPr>
              <a:t>”</a:t>
            </a:r>
            <a:r>
              <a:rPr lang="en-US" sz="2000"/>
              <a:t> UML</a:t>
            </a:r>
          </a:p>
          <a:p>
            <a:pPr lvl="1">
              <a:lnSpc>
                <a:spcPct val="80000"/>
              </a:lnSpc>
            </a:pPr>
            <a:r>
              <a:rPr lang="en-US" sz="1800"/>
              <a:t>ensures architectural constraints</a:t>
            </a:r>
          </a:p>
          <a:p>
            <a:pPr lvl="1">
              <a:lnSpc>
                <a:spcPct val="80000"/>
              </a:lnSpc>
            </a:pPr>
            <a:r>
              <a:rPr lang="en-US" sz="1800"/>
              <a:t>requires complete style specifications</a:t>
            </a:r>
          </a:p>
          <a:p>
            <a:pPr lvl="1">
              <a:lnSpc>
                <a:spcPct val="80000"/>
              </a:lnSpc>
            </a:pPr>
            <a:r>
              <a:rPr lang="en-US" sz="1800"/>
              <a:t>requires OCL-compliant tools</a:t>
            </a:r>
          </a:p>
          <a:p>
            <a:pPr>
              <a:lnSpc>
                <a:spcPct val="80000"/>
              </a:lnSpc>
            </a:pPr>
            <a:r>
              <a:rPr lang="ja-JP" altLang="en-US" sz="2000">
                <a:latin typeface="Arial"/>
              </a:rPr>
              <a:t>“</a:t>
            </a:r>
            <a:r>
              <a:rPr lang="en-US" sz="2000"/>
              <a:t>Extended</a:t>
            </a:r>
            <a:r>
              <a:rPr lang="ja-JP" altLang="en-US" sz="2000">
                <a:latin typeface="Arial"/>
              </a:rPr>
              <a:t>”</a:t>
            </a:r>
            <a:r>
              <a:rPr lang="en-US" sz="2000"/>
              <a:t> UML</a:t>
            </a:r>
          </a:p>
          <a:p>
            <a:pPr lvl="1">
              <a:lnSpc>
                <a:spcPct val="80000"/>
              </a:lnSpc>
            </a:pPr>
            <a:r>
              <a:rPr lang="en-US" sz="1800"/>
              <a:t>provides </a:t>
            </a:r>
            <a:r>
              <a:rPr lang="ja-JP" altLang="en-US" sz="1800">
                <a:latin typeface="Arial"/>
              </a:rPr>
              <a:t>“</a:t>
            </a:r>
            <a:r>
              <a:rPr lang="en-US" sz="1800"/>
              <a:t>native</a:t>
            </a:r>
            <a:r>
              <a:rPr lang="ja-JP" altLang="en-US" sz="1800">
                <a:latin typeface="Arial"/>
              </a:rPr>
              <a:t>”</a:t>
            </a:r>
            <a:r>
              <a:rPr lang="en-US" sz="1800"/>
              <a:t> support for architectures</a:t>
            </a:r>
          </a:p>
          <a:p>
            <a:pPr lvl="1">
              <a:lnSpc>
                <a:spcPct val="80000"/>
              </a:lnSpc>
            </a:pPr>
            <a:r>
              <a:rPr lang="en-US" sz="1800"/>
              <a:t>requires backward tool compatibility</a:t>
            </a:r>
          </a:p>
          <a:p>
            <a:pPr lvl="1">
              <a:lnSpc>
                <a:spcPct val="80000"/>
              </a:lnSpc>
            </a:pPr>
            <a:r>
              <a:rPr lang="en-US" sz="1800"/>
              <a:t>may result in incompatible UML versions</a:t>
            </a:r>
          </a:p>
          <a:p>
            <a:pPr lvl="1">
              <a:lnSpc>
                <a:spcPct val="80000"/>
              </a:lnSpc>
            </a:pPr>
            <a:r>
              <a:rPr lang="en-US" sz="1800"/>
              <a:t>must be careful not to create another </a:t>
            </a:r>
            <a:r>
              <a:rPr lang="ja-JP" altLang="en-US" sz="1800">
                <a:latin typeface="Arial"/>
              </a:rPr>
              <a:t>“</a:t>
            </a:r>
            <a:r>
              <a:rPr lang="en-US" sz="1800"/>
              <a:t>box and line</a:t>
            </a:r>
            <a:r>
              <a:rPr lang="ja-JP" altLang="en-US" sz="1800">
                <a:latin typeface="Arial"/>
              </a:rPr>
              <a:t>”</a:t>
            </a:r>
            <a:r>
              <a:rPr lang="en-US" sz="1800"/>
              <a:t> notation, invalidating the motivation to use UML in the first place</a:t>
            </a:r>
          </a:p>
          <a:p>
            <a:pPr>
              <a:lnSpc>
                <a:spcPct val="80000"/>
              </a:lnSpc>
            </a:pPr>
            <a:endParaRPr lang="en-US" sz="2000"/>
          </a:p>
        </p:txBody>
      </p:sp>
    </p:spTree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B2699D-9542-6343-AD49-D59072ED5443}" type="slidenum">
              <a:rPr lang="en-US"/>
              <a:pPr/>
              <a:t>4</a:t>
            </a:fld>
            <a:endParaRPr lang="en-US"/>
          </a:p>
        </p:txBody>
      </p:sp>
      <p:sp>
        <p:nvSpPr>
          <p:cNvPr id="687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Revisiting Software Architecture</a:t>
            </a:r>
          </a:p>
        </p:txBody>
      </p:sp>
      <p:sp>
        <p:nvSpPr>
          <p:cNvPr id="687107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The software architecture of a system defines its high-level structure, exposing its gross organization as a collection of interacting components.</a:t>
            </a:r>
          </a:p>
          <a:p>
            <a:r>
              <a:rPr lang="en-US"/>
              <a:t>Components needed to model a software architecture include:</a:t>
            </a:r>
          </a:p>
          <a:p>
            <a:pPr lvl="1"/>
            <a:r>
              <a:rPr lang="en-US"/>
              <a:t>Components, Connectors, Systems, Properties and Styles.</a:t>
            </a:r>
          </a:p>
          <a:p>
            <a:endParaRPr lang="en-US"/>
          </a:p>
        </p:txBody>
      </p:sp>
    </p:spTree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091385-47B8-244C-8474-50C565294766}" type="slidenum">
              <a:rPr lang="en-US"/>
              <a:pPr/>
              <a:t>40</a:t>
            </a:fld>
            <a:endParaRPr lang="en-US"/>
          </a:p>
        </p:txBody>
      </p:sp>
      <p:sp>
        <p:nvSpPr>
          <p:cNvPr id="7086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Using informal lines and boxes to model architecture</a:t>
            </a:r>
          </a:p>
        </p:txBody>
      </p:sp>
      <p:sp>
        <p:nvSpPr>
          <p:cNvPr id="708611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>
          <a:xfrm>
            <a:off x="838200" y="1676400"/>
            <a:ext cx="7772400" cy="4114800"/>
          </a:xfrm>
        </p:spPr>
        <p:txBody>
          <a:bodyPr/>
          <a:lstStyle/>
          <a:p>
            <a:r>
              <a:rPr lang="en-US" sz="2000" dirty="0"/>
              <a:t>In this approach a diagraming tool such as Microsoft Visio or </a:t>
            </a:r>
            <a:r>
              <a:rPr lang="en-US" sz="2000" dirty="0" err="1"/>
              <a:t>Omnigraffle</a:t>
            </a:r>
            <a:r>
              <a:rPr lang="en-US" sz="2000" dirty="0"/>
              <a:t> is used to document the architecture views</a:t>
            </a:r>
          </a:p>
          <a:p>
            <a:r>
              <a:rPr lang="en-US" sz="2000" dirty="0"/>
              <a:t>Tends to create the “best looking” views given that there is no limitation to the artwork that can be applied to the components and connectors.</a:t>
            </a:r>
          </a:p>
          <a:p>
            <a:r>
              <a:rPr lang="en-US" sz="2000" dirty="0"/>
              <a:t>Probably the most popular approach to document architectures</a:t>
            </a:r>
          </a:p>
          <a:p>
            <a:r>
              <a:rPr lang="en-US" sz="2000" dirty="0"/>
              <a:t>But there are challenges:</a:t>
            </a:r>
          </a:p>
          <a:p>
            <a:pPr lvl="1"/>
            <a:r>
              <a:rPr lang="en-US" sz="1800" dirty="0"/>
              <a:t>There is a lack of rigor over the component and connector vocabulary</a:t>
            </a:r>
          </a:p>
          <a:p>
            <a:pPr lvl="1"/>
            <a:r>
              <a:rPr lang="en-US" sz="1800" dirty="0"/>
              <a:t>They tend to be pictures, and difficult to get value over managing the views in a model repository – for example – there is limited opportunity to share metadata between diagrams </a:t>
            </a:r>
          </a:p>
          <a:p>
            <a:pPr lvl="1"/>
            <a:r>
              <a:rPr lang="en-US" sz="1800" dirty="0"/>
              <a:t>Hard to deal with versioning and change – “Is this the latest view?”</a:t>
            </a:r>
          </a:p>
          <a:p>
            <a:pPr lvl="1"/>
            <a:r>
              <a:rPr lang="en-US" sz="1800" dirty="0"/>
              <a:t>Impossible to detect inconsistencies between models</a:t>
            </a:r>
          </a:p>
        </p:txBody>
      </p:sp>
    </p:spTree>
    <p:extLst>
      <p:ext uri="{BB962C8B-B14F-4D97-AF65-F5344CB8AC3E}">
        <p14:creationId xmlns:p14="http://schemas.microsoft.com/office/powerpoint/2010/main" val="3704909237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091385-47B8-244C-8474-50C565294766}" type="slidenum">
              <a:rPr lang="en-US"/>
              <a:pPr/>
              <a:t>41</a:t>
            </a:fld>
            <a:endParaRPr lang="en-US"/>
          </a:p>
        </p:txBody>
      </p:sp>
      <p:sp>
        <p:nvSpPr>
          <p:cNvPr id="708610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76200"/>
            <a:ext cx="7772400" cy="1143000"/>
          </a:xfrm>
        </p:spPr>
        <p:txBody>
          <a:bodyPr/>
          <a:lstStyle/>
          <a:p>
            <a:r>
              <a:rPr lang="en-US" sz="3200" dirty="0"/>
              <a:t>Example: Line and Box Drawing for SOA Architecture</a:t>
            </a: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5263" y="5257800"/>
            <a:ext cx="1557337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Oval 6"/>
          <p:cNvSpPr/>
          <p:nvPr/>
        </p:nvSpPr>
        <p:spPr>
          <a:xfrm>
            <a:off x="2286000" y="5372100"/>
            <a:ext cx="762000" cy="762000"/>
          </a:xfrm>
          <a:prstGeom prst="ellipse">
            <a:avLst/>
          </a:prstGeom>
          <a:solidFill>
            <a:srgbClr val="28A85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" name="Left-Right Arrow 7"/>
          <p:cNvSpPr/>
          <p:nvPr/>
        </p:nvSpPr>
        <p:spPr>
          <a:xfrm>
            <a:off x="2400300" y="5510213"/>
            <a:ext cx="533400" cy="485775"/>
          </a:xfrm>
          <a:prstGeom prst="leftRightArrow">
            <a:avLst>
              <a:gd name="adj1" fmla="val 20769"/>
              <a:gd name="adj2" fmla="val 39370"/>
            </a:avLst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06788" y="5106988"/>
            <a:ext cx="1338262" cy="1190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Freeform 9"/>
          <p:cNvSpPr/>
          <p:nvPr/>
        </p:nvSpPr>
        <p:spPr>
          <a:xfrm>
            <a:off x="4094163" y="5900738"/>
            <a:ext cx="344487" cy="250825"/>
          </a:xfrm>
          <a:custGeom>
            <a:avLst/>
            <a:gdLst>
              <a:gd name="connsiteX0" fmla="*/ 0 w 343457"/>
              <a:gd name="connsiteY0" fmla="*/ 84750 h 249788"/>
              <a:gd name="connsiteX1" fmla="*/ 343457 w 343457"/>
              <a:gd name="connsiteY1" fmla="*/ 0 h 249788"/>
              <a:gd name="connsiteX2" fmla="*/ 334536 w 343457"/>
              <a:gd name="connsiteY2" fmla="*/ 156117 h 249788"/>
              <a:gd name="connsiteX3" fmla="*/ 4460 w 343457"/>
              <a:gd name="connsiteY3" fmla="*/ 249788 h 249788"/>
              <a:gd name="connsiteX4" fmla="*/ 0 w 343457"/>
              <a:gd name="connsiteY4" fmla="*/ 84750 h 249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3457" h="249788">
                <a:moveTo>
                  <a:pt x="0" y="84750"/>
                </a:moveTo>
                <a:lnTo>
                  <a:pt x="343457" y="0"/>
                </a:lnTo>
                <a:lnTo>
                  <a:pt x="334536" y="156117"/>
                </a:lnTo>
                <a:lnTo>
                  <a:pt x="4460" y="249788"/>
                </a:lnTo>
                <a:lnTo>
                  <a:pt x="0" y="84750"/>
                </a:lnTo>
                <a:close/>
              </a:path>
            </a:pathLst>
          </a:cu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000227" y="5888748"/>
            <a:ext cx="539749" cy="276999"/>
          </a:xfrm>
          <a:prstGeom prst="rect">
            <a:avLst/>
          </a:prstGeom>
        </p:spPr>
        <p:txBody>
          <a:bodyPr>
            <a:spAutoFit/>
            <a:scene3d>
              <a:camera prst="isometricRightUp">
                <a:rot lat="900000" lon="18899998" rev="0"/>
              </a:camera>
              <a:lightRig rig="threePt" dir="t"/>
            </a:scene3d>
          </a:bodyPr>
          <a:lstStyle/>
          <a:p>
            <a:pPr algn="ctr">
              <a:defRPr/>
            </a:pPr>
            <a:r>
              <a:rPr lang="en-US" sz="1200" b="1" dirty="0">
                <a:ln w="11430"/>
                <a:gradFill>
                  <a:gsLst>
                    <a:gs pos="0">
                      <a:srgbClr val="C0504D">
                        <a:tint val="70000"/>
                        <a:satMod val="245000"/>
                      </a:srgbClr>
                    </a:gs>
                    <a:gs pos="75000">
                      <a:srgbClr val="C0504D">
                        <a:tint val="90000"/>
                        <a:shade val="60000"/>
                        <a:satMod val="240000"/>
                      </a:srgbClr>
                    </a:gs>
                    <a:gs pos="100000">
                      <a:srgbClr val="C0504D">
                        <a:tint val="100000"/>
                        <a:shade val="50000"/>
                        <a:satMod val="240000"/>
                      </a:srgb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Arial Black" pitchFamily="34" charset="0"/>
              </a:rPr>
              <a:t>API</a:t>
            </a:r>
          </a:p>
        </p:txBody>
      </p:sp>
      <p:pic>
        <p:nvPicPr>
          <p:cNvPr id="12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00713" y="5334000"/>
            <a:ext cx="1309687" cy="871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Can 12"/>
          <p:cNvSpPr/>
          <p:nvPr/>
        </p:nvSpPr>
        <p:spPr>
          <a:xfrm>
            <a:off x="7924800" y="5257800"/>
            <a:ext cx="990600" cy="831850"/>
          </a:xfrm>
          <a:prstGeom prst="can">
            <a:avLst/>
          </a:prstGeom>
          <a:solidFill>
            <a:srgbClr val="F9A63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3137" y="1219200"/>
            <a:ext cx="8898411" cy="38330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63182199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091385-47B8-244C-8474-50C565294766}" type="slidenum">
              <a:rPr lang="en-US"/>
              <a:pPr/>
              <a:t>42</a:t>
            </a:fld>
            <a:endParaRPr lang="en-US"/>
          </a:p>
        </p:txBody>
      </p:sp>
      <p:sp>
        <p:nvSpPr>
          <p:cNvPr id="708610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76200"/>
            <a:ext cx="7772400" cy="1143000"/>
          </a:xfrm>
        </p:spPr>
        <p:txBody>
          <a:bodyPr/>
          <a:lstStyle/>
          <a:p>
            <a:r>
              <a:rPr lang="en-US" sz="3200" dirty="0"/>
              <a:t>Google Search: Architecture Diagrams</a:t>
            </a:r>
            <a:br>
              <a:rPr lang="en-US" sz="3200" dirty="0"/>
            </a:br>
            <a:r>
              <a:rPr lang="en-US" sz="3200" dirty="0"/>
              <a:t>--- Nothing is consistent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E341399-6E89-D949-9985-28B64841D1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600200"/>
            <a:ext cx="8686800" cy="4151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62167"/>
      </p:ext>
    </p:extLst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091385-47B8-244C-8474-50C565294766}" type="slidenum">
              <a:rPr lang="en-US"/>
              <a:pPr/>
              <a:t>43</a:t>
            </a:fld>
            <a:endParaRPr lang="en-US"/>
          </a:p>
        </p:txBody>
      </p:sp>
      <p:sp>
        <p:nvSpPr>
          <p:cNvPr id="708610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76200"/>
            <a:ext cx="7772400" cy="1143000"/>
          </a:xfrm>
        </p:spPr>
        <p:txBody>
          <a:bodyPr/>
          <a:lstStyle/>
          <a:p>
            <a:r>
              <a:rPr lang="en-US" sz="3200" dirty="0"/>
              <a:t>This is the sweet spot for C4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CF7A1F-96EF-6C40-9043-E86DCFE52E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475" y="1018195"/>
            <a:ext cx="7131050" cy="5230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180301"/>
      </p:ext>
    </p:extLst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091385-47B8-244C-8474-50C565294766}" type="slidenum">
              <a:rPr lang="en-US"/>
              <a:pPr/>
              <a:t>44</a:t>
            </a:fld>
            <a:endParaRPr lang="en-US"/>
          </a:p>
        </p:txBody>
      </p:sp>
      <p:sp>
        <p:nvSpPr>
          <p:cNvPr id="7086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Comparing the approaches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5872274"/>
              </p:ext>
            </p:extLst>
          </p:nvPr>
        </p:nvGraphicFramePr>
        <p:xfrm>
          <a:off x="914400" y="1752600"/>
          <a:ext cx="7848600" cy="44646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16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217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Approach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Pros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38421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ADL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/>
                        <a:buChar char="•"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Most formal</a:t>
                      </a:r>
                      <a:r>
                        <a:rPr lang="en-US" sz="1200" baseline="0" dirty="0">
                          <a:solidFill>
                            <a:schemeClr val="tx1"/>
                          </a:solidFill>
                        </a:rPr>
                        <a:t> of all of the approaches</a:t>
                      </a:r>
                    </a:p>
                    <a:p>
                      <a:pPr marL="171450" indent="-171450">
                        <a:buFont typeface="Arial"/>
                        <a:buChar char="•"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Able</a:t>
                      </a:r>
                      <a:r>
                        <a:rPr lang="en-US" sz="1200" baseline="0" dirty="0">
                          <a:solidFill>
                            <a:schemeClr val="tx1"/>
                          </a:solidFill>
                        </a:rPr>
                        <a:t> to precisely define architecture components, connectors and constraints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/>
                        <a:buChar char="•"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Not visual</a:t>
                      </a:r>
                    </a:p>
                    <a:p>
                      <a:pPr marL="171450" indent="-171450">
                        <a:buFont typeface="Arial"/>
                        <a:buChar char="•"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Too complex for use outside of the academic</a:t>
                      </a:r>
                      <a:r>
                        <a:rPr lang="en-US" sz="1200" baseline="0" dirty="0">
                          <a:solidFill>
                            <a:schemeClr val="tx1"/>
                          </a:solidFill>
                        </a:rPr>
                        <a:t> community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>
                        <a:buFont typeface="Arial"/>
                        <a:buChar char="•"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No</a:t>
                      </a:r>
                      <a:r>
                        <a:rPr lang="en-US" sz="1200" baseline="0" dirty="0">
                          <a:solidFill>
                            <a:schemeClr val="tx1"/>
                          </a:solidFill>
                        </a:rPr>
                        <a:t> wide standard</a:t>
                      </a:r>
                    </a:p>
                    <a:p>
                      <a:pPr marL="171450" indent="-171450">
                        <a:buFont typeface="Arial"/>
                        <a:buChar char="•"/>
                      </a:pPr>
                      <a:r>
                        <a:rPr lang="en-US" sz="1200" baseline="0" dirty="0">
                          <a:solidFill>
                            <a:schemeClr val="tx1"/>
                          </a:solidFill>
                        </a:rPr>
                        <a:t>Almost no activity in the research community these days, and not used in industry to the best of my knowledge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38421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UML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/>
                        <a:buChar char="•"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Supports the basic constructs</a:t>
                      </a:r>
                      <a:r>
                        <a:rPr lang="en-US" sz="1200" baseline="0" dirty="0">
                          <a:solidFill>
                            <a:schemeClr val="tx1"/>
                          </a:solidFill>
                        </a:rPr>
                        <a:t> to support architecture concerns</a:t>
                      </a:r>
                    </a:p>
                    <a:p>
                      <a:pPr marL="171450" indent="-171450">
                        <a:buFont typeface="Arial"/>
                        <a:buChar char="•"/>
                      </a:pPr>
                      <a:r>
                        <a:rPr lang="en-US" sz="1200" baseline="0" dirty="0">
                          <a:solidFill>
                            <a:schemeClr val="tx1"/>
                          </a:solidFill>
                        </a:rPr>
                        <a:t>Can be integrated into a model repository promoting reuse</a:t>
                      </a:r>
                    </a:p>
                    <a:p>
                      <a:pPr marL="171450" indent="-171450">
                        <a:buFont typeface="Arial"/>
                        <a:buChar char="•"/>
                      </a:pPr>
                      <a:r>
                        <a:rPr lang="en-US" sz="1200" baseline="0" dirty="0">
                          <a:solidFill>
                            <a:schemeClr val="tx1"/>
                          </a:solidFill>
                        </a:rPr>
                        <a:t>Good support for maintaining relationships between models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/>
                        <a:buChar char="•"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UML is really designed for OOP where design can be mapped to code</a:t>
                      </a:r>
                    </a:p>
                    <a:p>
                      <a:pPr marL="171450" indent="-171450">
                        <a:buFont typeface="Arial"/>
                        <a:buChar char="•"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Quasi-formalism</a:t>
                      </a:r>
                      <a:r>
                        <a:rPr lang="en-US" sz="1200" baseline="0" dirty="0">
                          <a:solidFill>
                            <a:schemeClr val="tx1"/>
                          </a:solidFill>
                        </a:rPr>
                        <a:t> may lead to inconsistency between different designers</a:t>
                      </a:r>
                    </a:p>
                    <a:p>
                      <a:pPr marL="171450" indent="-171450">
                        <a:buFont typeface="Arial"/>
                        <a:buChar char="•"/>
                      </a:pPr>
                      <a:r>
                        <a:rPr lang="en-US" sz="1200" baseline="0" dirty="0">
                          <a:solidFill>
                            <a:schemeClr val="tx1"/>
                          </a:solidFill>
                        </a:rPr>
                        <a:t>Attempts to add architecture semantics to UML are challenging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137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Lines and Boxes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/>
                        <a:buChar char="•"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Just drawings – can represent any architecture concern</a:t>
                      </a:r>
                    </a:p>
                    <a:p>
                      <a:pPr marL="171450" indent="-171450">
                        <a:buFont typeface="Arial"/>
                        <a:buChar char="•"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Easiest</a:t>
                      </a:r>
                      <a:r>
                        <a:rPr lang="en-US" sz="1200" baseline="0" dirty="0">
                          <a:solidFill>
                            <a:schemeClr val="tx1"/>
                          </a:solidFill>
                        </a:rPr>
                        <a:t> to create models that can be digested by the widest number of stakeholders</a:t>
                      </a:r>
                    </a:p>
                    <a:p>
                      <a:pPr marL="171450" indent="-171450">
                        <a:buFont typeface="Arial"/>
                        <a:buChar char="•"/>
                      </a:pPr>
                      <a:r>
                        <a:rPr lang="en-US" sz="1200" baseline="0" dirty="0">
                          <a:solidFill>
                            <a:schemeClr val="tx1"/>
                          </a:solidFill>
                        </a:rPr>
                        <a:t>Produces the nicest looking views</a:t>
                      </a:r>
                    </a:p>
                    <a:p>
                      <a:pPr marL="171450" indent="-171450">
                        <a:buFont typeface="Arial"/>
                        <a:buChar char="•"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/>
                        <a:buChar char="•"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Just artwork, can be interpreted differently by different people</a:t>
                      </a:r>
                    </a:p>
                    <a:p>
                      <a:pPr marL="171450" indent="-171450">
                        <a:buFont typeface="Arial"/>
                        <a:buChar char="•"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Typically</a:t>
                      </a:r>
                      <a:r>
                        <a:rPr lang="en-US" sz="1200" baseline="0" dirty="0">
                          <a:solidFill>
                            <a:schemeClr val="tx1"/>
                          </a:solidFill>
                        </a:rPr>
                        <a:t> just managed as files (not versioned in a repository) which can lead to version management problems. </a:t>
                      </a:r>
                    </a:p>
                    <a:p>
                      <a:pPr marL="171450" indent="-171450">
                        <a:buFont typeface="Arial"/>
                        <a:buChar char="•"/>
                      </a:pPr>
                      <a:r>
                        <a:rPr lang="en-US" sz="1200" baseline="0" dirty="0">
                          <a:solidFill>
                            <a:schemeClr val="tx1"/>
                          </a:solidFill>
                        </a:rPr>
                        <a:t>No direct support for maintaining relationships between models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68929812"/>
      </p:ext>
    </p:extLst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091385-47B8-244C-8474-50C565294766}" type="slidenum">
              <a:rPr lang="en-US"/>
              <a:pPr/>
              <a:t>45</a:t>
            </a:fld>
            <a:endParaRPr lang="en-US"/>
          </a:p>
        </p:txBody>
      </p:sp>
      <p:sp>
        <p:nvSpPr>
          <p:cNvPr id="7086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Architecture Decision Records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D618A15-E6B1-C341-A73F-E11028DAAE50}"/>
              </a:ext>
            </a:extLst>
          </p:cNvPr>
          <p:cNvSpPr/>
          <p:nvPr/>
        </p:nvSpPr>
        <p:spPr>
          <a:xfrm>
            <a:off x="626423" y="876300"/>
            <a:ext cx="81534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http://</a:t>
            </a:r>
            <a:r>
              <a:rPr lang="en-US" sz="1200" dirty="0" err="1"/>
              <a:t>thinkrelevance.com</a:t>
            </a:r>
            <a:r>
              <a:rPr lang="en-US" sz="1200" dirty="0"/>
              <a:t>/blog/2011/11/15/documenting-architecture-decisions</a:t>
            </a:r>
          </a:p>
        </p:txBody>
      </p:sp>
      <p:sp>
        <p:nvSpPr>
          <p:cNvPr id="6" name="Rectangle 3" descr="Rectangle: Click to edit Master text styles&#10;Second level&#10;Third level&#10;Fourth level&#10;Fifth level">
            <a:extLst>
              <a:ext uri="{FF2B5EF4-FFF2-40B4-BE49-F238E27FC236}">
                <a16:creationId xmlns:a16="http://schemas.microsoft.com/office/drawing/2014/main" id="{2118EEBC-991F-9B4E-A834-E46FC19FFC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1371600"/>
            <a:ext cx="7772400" cy="47244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10000"/>
              <a:buFont typeface="Wingdings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0"/>
              <a:buChar char="n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" charset="0"/>
              <a:buChar char="w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charset="0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charset="0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charset="0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charset="0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charset="0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charset="0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sz="2000" kern="0" dirty="0"/>
              <a:t>One of the best ways to document an architecture is to think about all of the decisions that need to be made</a:t>
            </a:r>
          </a:p>
          <a:p>
            <a:pPr lvl="1"/>
            <a:r>
              <a:rPr lang="en-US" sz="1400" kern="0" dirty="0"/>
              <a:t>Not all decisions need to be made at once</a:t>
            </a:r>
          </a:p>
          <a:p>
            <a:pPr lvl="1"/>
            <a:r>
              <a:rPr lang="en-US" sz="1400" kern="0" dirty="0"/>
              <a:t>Not all decisions need solutions prior to a project beginning</a:t>
            </a:r>
          </a:p>
          <a:p>
            <a:pPr lvl="1"/>
            <a:r>
              <a:rPr lang="en-US" sz="1400" kern="0" dirty="0"/>
              <a:t>We constantly learn new things, thus, decisions may change</a:t>
            </a:r>
          </a:p>
          <a:p>
            <a:r>
              <a:rPr lang="en-US" sz="1800" kern="0" dirty="0"/>
              <a:t>Also, keeping decisions close to the code, with collaboration capabilities is desirable: </a:t>
            </a:r>
            <a:r>
              <a:rPr lang="en-US" sz="1800" kern="0" dirty="0">
                <a:hlinkClick r:id="rId3"/>
              </a:rPr>
              <a:t>https://github.com/ArchitectingSoftware/CS575-SoftwareDesign/tree/master/Lectures/Architecture-Documentation-Demo/doc</a:t>
            </a:r>
            <a:endParaRPr lang="en-US" sz="1800" kern="0" dirty="0"/>
          </a:p>
          <a:p>
            <a:r>
              <a:rPr lang="en-US" sz="1800" kern="0" dirty="0"/>
              <a:t>ADR</a:t>
            </a:r>
          </a:p>
          <a:p>
            <a:pPr lvl="1"/>
            <a:r>
              <a:rPr lang="en-US" sz="1400" kern="0" dirty="0"/>
              <a:t>Numbered monotonically, no number ever repeats</a:t>
            </a:r>
          </a:p>
          <a:p>
            <a:pPr lvl="1"/>
            <a:r>
              <a:rPr lang="en-US" sz="1400" kern="0" dirty="0"/>
              <a:t>Clear title, status and keywords for search</a:t>
            </a:r>
          </a:p>
          <a:p>
            <a:pPr lvl="1"/>
            <a:r>
              <a:rPr lang="en-US" sz="1400" kern="0" dirty="0"/>
              <a:t>Context and Problem Statement</a:t>
            </a:r>
          </a:p>
          <a:p>
            <a:pPr lvl="1"/>
            <a:r>
              <a:rPr lang="en-US" sz="1400" kern="0" dirty="0"/>
              <a:t>Considered Options</a:t>
            </a:r>
          </a:p>
          <a:p>
            <a:pPr lvl="1"/>
            <a:r>
              <a:rPr lang="en-US" sz="1400" kern="0" dirty="0"/>
              <a:t>Decision Outcome</a:t>
            </a:r>
          </a:p>
          <a:p>
            <a:pPr lvl="1"/>
            <a:r>
              <a:rPr lang="en-US" sz="1400" kern="0" dirty="0"/>
              <a:t>Supporting architecture diagrams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99A87BB-28BD-CD41-9802-3F4A9D9AB436}"/>
              </a:ext>
            </a:extLst>
          </p:cNvPr>
          <p:cNvSpPr/>
          <p:nvPr/>
        </p:nvSpPr>
        <p:spPr>
          <a:xfrm>
            <a:off x="283523" y="5981700"/>
            <a:ext cx="883920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/>
              <a:t>DEMO AT:</a:t>
            </a:r>
            <a:br>
              <a:rPr lang="en-US" sz="1200" dirty="0"/>
            </a:br>
            <a:r>
              <a:rPr lang="en-US" sz="1200" dirty="0"/>
              <a:t>https://</a:t>
            </a:r>
            <a:r>
              <a:rPr lang="en-US" sz="1200" dirty="0" err="1"/>
              <a:t>github.com</a:t>
            </a:r>
            <a:r>
              <a:rPr lang="en-US" sz="1200" dirty="0"/>
              <a:t>/</a:t>
            </a:r>
            <a:r>
              <a:rPr lang="en-US" sz="1200" dirty="0" err="1"/>
              <a:t>ArchitectingSoftware</a:t>
            </a:r>
            <a:r>
              <a:rPr lang="en-US" sz="1200" dirty="0"/>
              <a:t>/CS575-SoftwareDesign/tree/master/Lectures/Architecture-Documentation-Demo/doc</a:t>
            </a:r>
          </a:p>
        </p:txBody>
      </p:sp>
    </p:spTree>
    <p:extLst>
      <p:ext uri="{BB962C8B-B14F-4D97-AF65-F5344CB8AC3E}">
        <p14:creationId xmlns:p14="http://schemas.microsoft.com/office/powerpoint/2010/main" val="3787365328"/>
      </p:ext>
    </p:extLst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EF855E-FBE0-234B-B9C4-4C6A15AB49F1}" type="slidenum">
              <a:rPr lang="en-US" smtClean="0"/>
              <a:pPr/>
              <a:t>46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828800" y="2057400"/>
            <a:ext cx="50292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And now a shameless plug into some interesting research on architecture recovery and architecture </a:t>
            </a:r>
            <a:r>
              <a:rPr lang="en-US" sz="3200" b="1"/>
              <a:t>style repair 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1946068322"/>
      </p:ext>
    </p:extLst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D3EE521-AFF6-2246-A8AD-B06AA1039141}" type="slidenum">
              <a:rPr lang="en-US"/>
              <a:pPr/>
              <a:t>47</a:t>
            </a:fld>
            <a:endParaRPr lang="en-US"/>
          </a:p>
        </p:txBody>
      </p:sp>
      <p:sp>
        <p:nvSpPr>
          <p:cNvPr id="7096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ISF: Interconnection Style Formalism</a:t>
            </a:r>
          </a:p>
        </p:txBody>
      </p:sp>
      <p:sp>
        <p:nvSpPr>
          <p:cNvPr id="709635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ISF is a visual language used to define </a:t>
            </a:r>
            <a:r>
              <a:rPr lang="en-US" i="1"/>
              <a:t>Interconnection Styles</a:t>
            </a:r>
          </a:p>
          <a:p>
            <a:r>
              <a:rPr lang="en-US"/>
              <a:t>Interconnection Styles are specified in ISF using a series of rules that define structural and semantic properties of architectural relations</a:t>
            </a:r>
          </a:p>
          <a:p>
            <a:pPr>
              <a:buFont typeface="Wingdings" charset="0"/>
              <a:buNone/>
            </a:pPr>
            <a:endParaRPr lang="en-US"/>
          </a:p>
        </p:txBody>
      </p:sp>
    </p:spTree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EF85764-3895-7B43-9649-D0F71D24F0F6}" type="slidenum">
              <a:rPr lang="en-US"/>
              <a:pPr/>
              <a:t>48</a:t>
            </a:fld>
            <a:endParaRPr lang="en-US"/>
          </a:p>
        </p:txBody>
      </p:sp>
      <p:sp>
        <p:nvSpPr>
          <p:cNvPr id="7106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ISF Rules</a:t>
            </a:r>
          </a:p>
        </p:txBody>
      </p:sp>
      <p:sp>
        <p:nvSpPr>
          <p:cNvPr id="710659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/>
              <a:t>ISF allows for the definition of 2 types of rules…</a:t>
            </a:r>
          </a:p>
          <a:p>
            <a:pPr lvl="1">
              <a:lnSpc>
                <a:spcPct val="90000"/>
              </a:lnSpc>
            </a:pPr>
            <a:r>
              <a:rPr lang="en-US" i="1"/>
              <a:t>Permission rules</a:t>
            </a:r>
            <a:r>
              <a:rPr lang="en-US"/>
              <a:t>, which define the set of well-formed configurations of sub-systems, modules, usage and architectural relations that adhere to a specific style.</a:t>
            </a:r>
          </a:p>
          <a:p>
            <a:pPr lvl="1">
              <a:lnSpc>
                <a:spcPct val="90000"/>
              </a:lnSpc>
            </a:pPr>
            <a:r>
              <a:rPr lang="en-US" i="1"/>
              <a:t>Definition rules,</a:t>
            </a:r>
            <a:r>
              <a:rPr lang="en-US"/>
              <a:t> which are used to define new relations based on patterns of components and relations.</a:t>
            </a:r>
          </a:p>
        </p:txBody>
      </p:sp>
    </p:spTree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20B18E-652E-0843-B4D8-2F476CBD4B8E}" type="slidenum">
              <a:rPr lang="en-US"/>
              <a:pPr/>
              <a:t>49</a:t>
            </a:fld>
            <a:endParaRPr lang="en-US"/>
          </a:p>
        </p:txBody>
      </p:sp>
      <p:sp>
        <p:nvSpPr>
          <p:cNvPr id="711685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/>
              <a:t>ISF Style Examples – Export and Broad Export</a:t>
            </a:r>
          </a:p>
        </p:txBody>
      </p:sp>
      <p:pic>
        <p:nvPicPr>
          <p:cNvPr id="711684" name="Picture 4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90600" y="4294188"/>
            <a:ext cx="7086600" cy="1954212"/>
          </a:xfrm>
          <a:noFill/>
          <a:ln/>
        </p:spPr>
      </p:pic>
      <p:sp>
        <p:nvSpPr>
          <p:cNvPr id="711687" name="Text Box 7"/>
          <p:cNvSpPr txBox="1">
            <a:spLocks noChangeArrowheads="1"/>
          </p:cNvSpPr>
          <p:nvPr/>
        </p:nvSpPr>
        <p:spPr bwMode="auto">
          <a:xfrm>
            <a:off x="3352800" y="3810000"/>
            <a:ext cx="26781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Broad Export Style</a:t>
            </a:r>
          </a:p>
        </p:txBody>
      </p:sp>
      <p:sp>
        <p:nvSpPr>
          <p:cNvPr id="711688" name="Text Box 8"/>
          <p:cNvSpPr txBox="1">
            <a:spLocks noChangeArrowheads="1"/>
          </p:cNvSpPr>
          <p:nvPr/>
        </p:nvSpPr>
        <p:spPr bwMode="auto">
          <a:xfrm>
            <a:off x="3609975" y="1295400"/>
            <a:ext cx="18002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Export Style</a:t>
            </a:r>
          </a:p>
        </p:txBody>
      </p:sp>
      <p:sp>
        <p:nvSpPr>
          <p:cNvPr id="711693" name="Line 13"/>
          <p:cNvSpPr>
            <a:spLocks noChangeShapeType="1"/>
          </p:cNvSpPr>
          <p:nvPr/>
        </p:nvSpPr>
        <p:spPr bwMode="auto">
          <a:xfrm>
            <a:off x="381000" y="3810000"/>
            <a:ext cx="8458200" cy="0"/>
          </a:xfrm>
          <a:prstGeom prst="line">
            <a:avLst/>
          </a:prstGeom>
          <a:noFill/>
          <a:ln w="635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pic>
        <p:nvPicPr>
          <p:cNvPr id="711695" name="Picture 15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676400" y="1689100"/>
            <a:ext cx="5257800" cy="2039938"/>
          </a:xfrm>
          <a:noFill/>
          <a:ln/>
        </p:spPr>
      </p:pic>
    </p:spTree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7C41E19-9212-7046-B234-EC9312CF1C4E}" type="slidenum">
              <a:rPr lang="en-US"/>
              <a:pPr/>
              <a:t>5</a:t>
            </a:fld>
            <a:endParaRPr lang="en-US"/>
          </a:p>
        </p:txBody>
      </p:sp>
      <p:sp>
        <p:nvSpPr>
          <p:cNvPr id="688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Software Architecture Concepts</a:t>
            </a:r>
          </a:p>
        </p:txBody>
      </p:sp>
      <p:sp>
        <p:nvSpPr>
          <p:cNvPr id="688131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sz="2400"/>
              <a:t>Components</a:t>
            </a:r>
          </a:p>
          <a:p>
            <a:pPr lvl="1">
              <a:lnSpc>
                <a:spcPct val="90000"/>
              </a:lnSpc>
            </a:pPr>
            <a:r>
              <a:rPr lang="en-US" sz="2000"/>
              <a:t>The computational elements and data stores of the system</a:t>
            </a:r>
          </a:p>
          <a:p>
            <a:pPr lvl="1">
              <a:lnSpc>
                <a:spcPct val="90000"/>
              </a:lnSpc>
            </a:pPr>
            <a:r>
              <a:rPr lang="en-US" sz="2000"/>
              <a:t>May have multiple interfaces, called </a:t>
            </a:r>
            <a:r>
              <a:rPr lang="en-US" sz="2000" b="1" i="1"/>
              <a:t>ports</a:t>
            </a:r>
          </a:p>
          <a:p>
            <a:pPr lvl="1">
              <a:lnSpc>
                <a:spcPct val="90000"/>
              </a:lnSpc>
            </a:pPr>
            <a:r>
              <a:rPr lang="en-US" sz="2000" b="1" i="1"/>
              <a:t>Ports </a:t>
            </a:r>
            <a:r>
              <a:rPr lang="en-US" sz="2000"/>
              <a:t>define a point of interaction between a component and its environment</a:t>
            </a:r>
          </a:p>
          <a:p>
            <a:pPr>
              <a:lnSpc>
                <a:spcPct val="90000"/>
              </a:lnSpc>
            </a:pPr>
            <a:r>
              <a:rPr lang="en-US" sz="2400"/>
              <a:t>Connectors</a:t>
            </a:r>
          </a:p>
          <a:p>
            <a:pPr lvl="1">
              <a:lnSpc>
                <a:spcPct val="90000"/>
              </a:lnSpc>
            </a:pPr>
            <a:r>
              <a:rPr lang="en-US" sz="2000"/>
              <a:t>Model interactions among components</a:t>
            </a:r>
          </a:p>
          <a:p>
            <a:pPr lvl="1">
              <a:lnSpc>
                <a:spcPct val="90000"/>
              </a:lnSpc>
            </a:pPr>
            <a:r>
              <a:rPr lang="en-US" sz="2000"/>
              <a:t>Runtime perspective: connectors mediate the communication and coordination activities between components</a:t>
            </a:r>
          </a:p>
          <a:p>
            <a:pPr lvl="1">
              <a:lnSpc>
                <a:spcPct val="90000"/>
              </a:lnSpc>
            </a:pPr>
            <a:r>
              <a:rPr lang="en-US" sz="2000"/>
              <a:t>Connectors may have interfaces that define the </a:t>
            </a:r>
            <a:r>
              <a:rPr lang="en-US" sz="2000" b="1" i="1"/>
              <a:t>roles</a:t>
            </a:r>
            <a:r>
              <a:rPr lang="en-US" sz="2000"/>
              <a:t> played by the participants in the interaction</a:t>
            </a:r>
          </a:p>
        </p:txBody>
      </p:sp>
    </p:spTree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CFD964-1974-8142-9B9D-1FA39277666E}" type="slidenum">
              <a:rPr lang="en-US"/>
              <a:pPr/>
              <a:t>50</a:t>
            </a:fld>
            <a:endParaRPr lang="en-US"/>
          </a:p>
        </p:txBody>
      </p:sp>
      <p:sp>
        <p:nvSpPr>
          <p:cNvPr id="7270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 Small Example</a:t>
            </a:r>
          </a:p>
        </p:txBody>
      </p:sp>
      <p:pic>
        <p:nvPicPr>
          <p:cNvPr id="727044" name="Picture 4" descr="junit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6200" y="1600200"/>
            <a:ext cx="8991600" cy="2325688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80808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727046" name="Text Box 6"/>
          <p:cNvSpPr txBox="1">
            <a:spLocks noChangeArrowheads="1"/>
          </p:cNvSpPr>
          <p:nvPr/>
        </p:nvSpPr>
        <p:spPr bwMode="auto">
          <a:xfrm>
            <a:off x="2743200" y="4572000"/>
            <a:ext cx="24463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b="1" u="sng"/>
              <a:t>Relation Types</a:t>
            </a:r>
          </a:p>
        </p:txBody>
      </p:sp>
      <p:sp>
        <p:nvSpPr>
          <p:cNvPr id="727047" name="Line 7"/>
          <p:cNvSpPr>
            <a:spLocks noChangeShapeType="1"/>
          </p:cNvSpPr>
          <p:nvPr/>
        </p:nvSpPr>
        <p:spPr bwMode="auto">
          <a:xfrm>
            <a:off x="1189038" y="5180013"/>
            <a:ext cx="1143000" cy="0"/>
          </a:xfrm>
          <a:prstGeom prst="line">
            <a:avLst/>
          </a:prstGeom>
          <a:noFill/>
          <a:ln w="38100" cap="rnd">
            <a:solidFill>
              <a:srgbClr val="000000"/>
            </a:solidFill>
            <a:prstDash val="sys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727048" name="Line 8"/>
          <p:cNvSpPr>
            <a:spLocks noChangeShapeType="1"/>
          </p:cNvSpPr>
          <p:nvPr/>
        </p:nvSpPr>
        <p:spPr bwMode="auto">
          <a:xfrm>
            <a:off x="1189038" y="5561013"/>
            <a:ext cx="1143000" cy="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727049" name="Line 9"/>
          <p:cNvSpPr>
            <a:spLocks noChangeShapeType="1"/>
          </p:cNvSpPr>
          <p:nvPr/>
        </p:nvSpPr>
        <p:spPr bwMode="auto">
          <a:xfrm>
            <a:off x="1189038" y="5942013"/>
            <a:ext cx="1143000" cy="0"/>
          </a:xfrm>
          <a:prstGeom prst="line">
            <a:avLst/>
          </a:prstGeom>
          <a:noFill/>
          <a:ln w="63500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727050" name="Text Box 10"/>
          <p:cNvSpPr txBox="1">
            <a:spLocks noChangeArrowheads="1"/>
          </p:cNvSpPr>
          <p:nvPr/>
        </p:nvSpPr>
        <p:spPr bwMode="auto">
          <a:xfrm>
            <a:off x="2468563" y="4984750"/>
            <a:ext cx="1203325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Use</a:t>
            </a:r>
          </a:p>
          <a:p>
            <a:r>
              <a:rPr lang="en-US"/>
              <a:t>Contain</a:t>
            </a:r>
          </a:p>
          <a:p>
            <a:r>
              <a:rPr lang="en-US"/>
              <a:t>Export</a:t>
            </a:r>
          </a:p>
        </p:txBody>
      </p:sp>
      <p:sp>
        <p:nvSpPr>
          <p:cNvPr id="727051" name="Text Box 11"/>
          <p:cNvSpPr txBox="1">
            <a:spLocks noChangeArrowheads="1"/>
          </p:cNvSpPr>
          <p:nvPr/>
        </p:nvSpPr>
        <p:spPr bwMode="auto">
          <a:xfrm>
            <a:off x="3795713" y="4983163"/>
            <a:ext cx="4052887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[from source code]</a:t>
            </a:r>
          </a:p>
          <a:p>
            <a:r>
              <a:rPr lang="en-US"/>
              <a:t>[from clustering process]</a:t>
            </a:r>
          </a:p>
          <a:p>
            <a:r>
              <a:rPr lang="en-US"/>
              <a:t>[from architectural recovery]</a:t>
            </a:r>
          </a:p>
        </p:txBody>
      </p:sp>
    </p:spTree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2531F34-00C9-EB42-936A-141BACDC7275}" type="slidenum">
              <a:rPr lang="en-US"/>
              <a:pPr/>
              <a:t>51</a:t>
            </a:fld>
            <a:endParaRPr lang="en-US"/>
          </a:p>
        </p:txBody>
      </p:sp>
      <p:sp>
        <p:nvSpPr>
          <p:cNvPr id="715778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304800"/>
            <a:ext cx="8305800" cy="1143000"/>
          </a:xfrm>
        </p:spPr>
        <p:txBody>
          <a:bodyPr/>
          <a:lstStyle/>
          <a:p>
            <a:r>
              <a:rPr lang="en-US" sz="3200"/>
              <a:t>Example: Using ISF for Architectural Maintenance [from Mitchell,Mancoridis 2004]</a:t>
            </a:r>
          </a:p>
        </p:txBody>
      </p:sp>
      <p:pic>
        <p:nvPicPr>
          <p:cNvPr id="715784" name="Picture 8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14400" y="1905000"/>
            <a:ext cx="7546975" cy="3824288"/>
          </a:xfrm>
          <a:noFill/>
          <a:ln/>
        </p:spPr>
      </p:pic>
    </p:spTree>
  </p:cSld>
  <p:clrMapOvr>
    <a:masterClrMapping/>
  </p:clrMapOvr>
  <p:transition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ACEA9B-B84E-1C44-B827-F09E998F685E}" type="slidenum">
              <a:rPr lang="en-US"/>
              <a:pPr/>
              <a:t>52</a:t>
            </a:fld>
            <a:endParaRPr lang="en-US"/>
          </a:p>
        </p:txBody>
      </p:sp>
      <p:sp>
        <p:nvSpPr>
          <p:cNvPr id="7260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/>
              <a:t>Example: Using ISF for Architectural Maintenance </a:t>
            </a:r>
          </a:p>
        </p:txBody>
      </p:sp>
      <p:pic>
        <p:nvPicPr>
          <p:cNvPr id="726019" name="Picture 3" descr="bunch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52400" y="1666875"/>
            <a:ext cx="8839200" cy="4591050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80808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726020" name="Text Box 4"/>
          <p:cNvSpPr txBox="1">
            <a:spLocks noChangeArrowheads="1"/>
          </p:cNvSpPr>
          <p:nvPr/>
        </p:nvSpPr>
        <p:spPr bwMode="auto">
          <a:xfrm>
            <a:off x="822325" y="1481138"/>
            <a:ext cx="442595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Here is the dependency view of</a:t>
            </a:r>
            <a:br>
              <a:rPr lang="en-US"/>
            </a:br>
            <a:r>
              <a:rPr lang="en-US"/>
              <a:t>the Bunch system…</a:t>
            </a:r>
          </a:p>
        </p:txBody>
      </p:sp>
    </p:spTree>
  </p:cSld>
  <p:clrMapOvr>
    <a:masterClrMapping/>
  </p:clrMapOvr>
  <p:transition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1856A33-964C-1E43-B27C-3EEFE22D12B0}" type="slidenum">
              <a:rPr lang="en-US"/>
              <a:pPr/>
              <a:t>53</a:t>
            </a:fld>
            <a:endParaRPr lang="en-US"/>
          </a:p>
        </p:txBody>
      </p:sp>
      <p:sp>
        <p:nvSpPr>
          <p:cNvPr id="7178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/>
              <a:t>Example: Using ISF for Architectural Maintenance </a:t>
            </a:r>
          </a:p>
        </p:txBody>
      </p:sp>
      <p:sp>
        <p:nvSpPr>
          <p:cNvPr id="717828" name="Text Box 4"/>
          <p:cNvSpPr txBox="1">
            <a:spLocks noChangeArrowheads="1"/>
          </p:cNvSpPr>
          <p:nvPr/>
        </p:nvSpPr>
        <p:spPr bwMode="auto">
          <a:xfrm>
            <a:off x="609600" y="1600200"/>
            <a:ext cx="8385175" cy="155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Here is the automatically produced decomposition of Bunch</a:t>
            </a:r>
            <a:r>
              <a:rPr lang="ja-JP" altLang="en-US">
                <a:latin typeface="Arial"/>
              </a:rPr>
              <a:t>’</a:t>
            </a:r>
            <a:r>
              <a:rPr lang="en-US"/>
              <a:t>s</a:t>
            </a:r>
            <a:br>
              <a:rPr lang="en-US"/>
            </a:br>
            <a:r>
              <a:rPr lang="en-US"/>
              <a:t>structure showing 6 abstract subsystems.  Each of these</a:t>
            </a:r>
          </a:p>
          <a:p>
            <a:r>
              <a:rPr lang="en-US"/>
              <a:t>Subsystems are comprised of one or more additional</a:t>
            </a:r>
            <a:br>
              <a:rPr lang="en-US"/>
            </a:br>
            <a:r>
              <a:rPr lang="en-US"/>
              <a:t>subsystems, resulting in a hierarchy of subsystems</a:t>
            </a:r>
          </a:p>
        </p:txBody>
      </p:sp>
      <p:pic>
        <p:nvPicPr>
          <p:cNvPr id="717830" name="Picture 6" descr="bunchclu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04800" y="2971800"/>
            <a:ext cx="8686800" cy="3314700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808080">
                      <a:alpha val="74998"/>
                    </a:srgbClr>
                  </a:outerShdw>
                </a:effectLst>
              </a14:hiddenEffects>
            </a:ext>
          </a:extLst>
        </p:spPr>
      </p:pic>
    </p:spTree>
  </p:cSld>
  <p:clrMapOvr>
    <a:masterClrMapping/>
  </p:clrMapOvr>
  <p:transition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4CAA3D8-2259-4743-9A49-9D37E14FB41F}" type="slidenum">
              <a:rPr lang="en-US"/>
              <a:pPr/>
              <a:t>54</a:t>
            </a:fld>
            <a:endParaRPr lang="en-US"/>
          </a:p>
        </p:txBody>
      </p:sp>
      <p:sp>
        <p:nvSpPr>
          <p:cNvPr id="723973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/>
              <a:t>An Example Showing A </a:t>
            </a:r>
            <a:r>
              <a:rPr lang="ja-JP" altLang="en-US" sz="3200">
                <a:latin typeface="Arial"/>
              </a:rPr>
              <a:t>“</a:t>
            </a:r>
            <a:r>
              <a:rPr lang="en-US" sz="3200"/>
              <a:t>Reengineering</a:t>
            </a:r>
            <a:r>
              <a:rPr lang="ja-JP" altLang="en-US" sz="3200">
                <a:latin typeface="Arial"/>
              </a:rPr>
              <a:t>”</a:t>
            </a:r>
            <a:r>
              <a:rPr lang="en-US" sz="3200"/>
              <a:t> opportunity</a:t>
            </a:r>
          </a:p>
        </p:txBody>
      </p:sp>
      <p:pic>
        <p:nvPicPr>
          <p:cNvPr id="723972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28600" y="3429000"/>
            <a:ext cx="8763000" cy="2019300"/>
          </a:xfrm>
          <a:noFill/>
          <a:ln/>
        </p:spPr>
      </p:pic>
      <p:sp>
        <p:nvSpPr>
          <p:cNvPr id="723975" name="Text Box 7"/>
          <p:cNvSpPr txBox="1">
            <a:spLocks noChangeArrowheads="1"/>
          </p:cNvSpPr>
          <p:nvPr/>
        </p:nvSpPr>
        <p:spPr bwMode="auto">
          <a:xfrm>
            <a:off x="1139825" y="2209800"/>
            <a:ext cx="1984375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/>
              <a:t>BAD</a:t>
            </a:r>
          </a:p>
          <a:p>
            <a:pPr algn="ctr"/>
            <a:r>
              <a:rPr lang="en-US"/>
              <a:t>High Visibility</a:t>
            </a:r>
          </a:p>
        </p:txBody>
      </p:sp>
      <p:sp>
        <p:nvSpPr>
          <p:cNvPr id="723976" name="Text Box 8"/>
          <p:cNvSpPr txBox="1">
            <a:spLocks noChangeArrowheads="1"/>
          </p:cNvSpPr>
          <p:nvPr/>
        </p:nvSpPr>
        <p:spPr bwMode="auto">
          <a:xfrm>
            <a:off x="5557838" y="2209800"/>
            <a:ext cx="2747962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/>
              <a:t>GOOD</a:t>
            </a:r>
          </a:p>
          <a:p>
            <a:pPr algn="ctr"/>
            <a:r>
              <a:rPr lang="en-US"/>
              <a:t>High Encapsulation</a:t>
            </a:r>
          </a:p>
        </p:txBody>
      </p:sp>
    </p:spTree>
  </p:cSld>
  <p:clrMapOvr>
    <a:masterClrMapping/>
  </p:clrMapOvr>
  <p:transition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66FD6EC-2D47-C54C-892A-FFC48AA3D038}" type="slidenum">
              <a:rPr lang="en-US"/>
              <a:pPr/>
              <a:t>55</a:t>
            </a:fld>
            <a:endParaRPr lang="en-US"/>
          </a:p>
        </p:txBody>
      </p:sp>
      <p:sp>
        <p:nvSpPr>
          <p:cNvPr id="721925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/>
              <a:t>What we can learn about the Export Style</a:t>
            </a:r>
          </a:p>
        </p:txBody>
      </p:sp>
      <p:pic>
        <p:nvPicPr>
          <p:cNvPr id="721924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62000" y="2433638"/>
            <a:ext cx="8001000" cy="3679825"/>
          </a:xfrm>
          <a:noFill/>
          <a:ln/>
        </p:spPr>
      </p:pic>
    </p:spTree>
  </p:cSld>
  <p:clrMapOvr>
    <a:masterClrMapping/>
  </p:clrMapOvr>
  <p:transition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90DD58-FD68-5F40-BCED-7A6650F04D35}" type="slidenum">
              <a:rPr lang="en-US"/>
              <a:pPr/>
              <a:t>56</a:t>
            </a:fld>
            <a:endParaRPr lang="en-US"/>
          </a:p>
        </p:txBody>
      </p:sp>
      <p:sp>
        <p:nvSpPr>
          <p:cNvPr id="718853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/>
              <a:t>Example: Export versus Modified Export Style</a:t>
            </a:r>
          </a:p>
        </p:txBody>
      </p:sp>
      <p:pic>
        <p:nvPicPr>
          <p:cNvPr id="718852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6200" y="2220913"/>
            <a:ext cx="8991600" cy="2198687"/>
          </a:xfrm>
          <a:noFill/>
          <a:ln/>
        </p:spPr>
      </p:pic>
    </p:spTree>
  </p:cSld>
  <p:clrMapOvr>
    <a:masterClrMapping/>
  </p:clrMapOvr>
  <p:transition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B226F41-C0CD-D648-AEA7-F1B28F8828D7}" type="slidenum">
              <a:rPr lang="en-US"/>
              <a:pPr/>
              <a:t>57</a:t>
            </a:fld>
            <a:endParaRPr lang="en-US"/>
          </a:p>
        </p:txBody>
      </p:sp>
      <p:sp>
        <p:nvSpPr>
          <p:cNvPr id="67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References</a:t>
            </a:r>
          </a:p>
        </p:txBody>
      </p:sp>
      <p:sp>
        <p:nvSpPr>
          <p:cNvPr id="674819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 dirty="0"/>
              <a:t>A framework for the UML meta model – online at: </a:t>
            </a:r>
            <a:r>
              <a:rPr lang="en-US" sz="1600" dirty="0">
                <a:hlinkClick r:id="rId2"/>
              </a:rPr>
              <a:t>http://www.ii.uib.no/~rolfwr/thesisdoc/main1.html</a:t>
            </a:r>
            <a:endParaRPr lang="en-US" sz="1600" dirty="0"/>
          </a:p>
          <a:p>
            <a:r>
              <a:rPr lang="en-US" sz="1600" dirty="0" err="1"/>
              <a:t>Nenad</a:t>
            </a:r>
            <a:r>
              <a:rPr lang="en-US" sz="1600" dirty="0"/>
              <a:t> </a:t>
            </a:r>
            <a:r>
              <a:rPr lang="en-US" sz="1600" dirty="0" err="1"/>
              <a:t>Medvidovic</a:t>
            </a:r>
            <a:r>
              <a:rPr lang="en-US" sz="1600" dirty="0"/>
              <a:t>, Class Notes: </a:t>
            </a:r>
            <a:r>
              <a:rPr lang="en-US" sz="1600" dirty="0">
                <a:hlinkClick r:id="rId3"/>
              </a:rPr>
              <a:t>http://sunset.usc.edu/classes/cs578_2004/April6b.pdf</a:t>
            </a:r>
            <a:endParaRPr lang="en-US" sz="1600" dirty="0"/>
          </a:p>
          <a:p>
            <a:r>
              <a:rPr lang="en-US" sz="1600" dirty="0"/>
              <a:t>David </a:t>
            </a:r>
            <a:r>
              <a:rPr lang="en-US" sz="1600" dirty="0" err="1"/>
              <a:t>Garlan</a:t>
            </a:r>
            <a:r>
              <a:rPr lang="en-US" sz="1600" dirty="0"/>
              <a:t>, Shang-Wen Cheng, and Andrew J. </a:t>
            </a:r>
            <a:r>
              <a:rPr lang="en-US" sz="1600" dirty="0" err="1"/>
              <a:t>Kompanek</a:t>
            </a:r>
            <a:r>
              <a:rPr lang="en-US" sz="1600" dirty="0"/>
              <a:t>, </a:t>
            </a:r>
            <a:r>
              <a:rPr lang="ja-JP" altLang="en-US" sz="1600" dirty="0">
                <a:latin typeface="Arial"/>
              </a:rPr>
              <a:t>“</a:t>
            </a:r>
            <a:r>
              <a:rPr lang="en-US" sz="1600" dirty="0"/>
              <a:t>Reconciling the Needs of Architectural Description with Object-Modeling Notations</a:t>
            </a:r>
            <a:r>
              <a:rPr lang="ja-JP" altLang="en-US" sz="1600" dirty="0">
                <a:latin typeface="Arial"/>
              </a:rPr>
              <a:t>”</a:t>
            </a:r>
            <a:r>
              <a:rPr lang="en-US" sz="1600" dirty="0"/>
              <a:t>, Science of Computer Programming Journal, 2001.</a:t>
            </a:r>
          </a:p>
          <a:p>
            <a:r>
              <a:rPr lang="en-US" sz="1600" dirty="0" err="1"/>
              <a:t>Nenad</a:t>
            </a:r>
            <a:r>
              <a:rPr lang="en-US" sz="1600" dirty="0"/>
              <a:t> </a:t>
            </a:r>
            <a:r>
              <a:rPr lang="en-US" sz="1600" dirty="0" err="1"/>
              <a:t>Medvidovic</a:t>
            </a:r>
            <a:r>
              <a:rPr lang="en-US" sz="1600" dirty="0"/>
              <a:t>, David </a:t>
            </a:r>
            <a:r>
              <a:rPr lang="en-US" sz="1600" dirty="0" err="1"/>
              <a:t>Rosenblum</a:t>
            </a:r>
            <a:r>
              <a:rPr lang="en-US" sz="1600" dirty="0"/>
              <a:t>, David </a:t>
            </a:r>
            <a:r>
              <a:rPr lang="en-US" sz="1600" dirty="0" err="1"/>
              <a:t>Redmiles</a:t>
            </a:r>
            <a:r>
              <a:rPr lang="en-US" sz="1600" dirty="0"/>
              <a:t>, Jason </a:t>
            </a:r>
            <a:r>
              <a:rPr lang="en-US" sz="1600" dirty="0" err="1"/>
              <a:t>Robberts</a:t>
            </a:r>
            <a:r>
              <a:rPr lang="en-US" sz="1600" dirty="0"/>
              <a:t>, </a:t>
            </a:r>
            <a:r>
              <a:rPr lang="ja-JP" altLang="en-US" sz="1600" dirty="0">
                <a:latin typeface="Arial"/>
              </a:rPr>
              <a:t>“</a:t>
            </a:r>
            <a:r>
              <a:rPr lang="en-US" sz="1600" dirty="0"/>
              <a:t>Modeling Software Architectures in the Unified Modeling Language</a:t>
            </a:r>
            <a:r>
              <a:rPr lang="ja-JP" altLang="en-US" sz="1600" dirty="0">
                <a:latin typeface="Arial"/>
              </a:rPr>
              <a:t>”</a:t>
            </a:r>
            <a:r>
              <a:rPr lang="en-US" sz="1600" dirty="0"/>
              <a:t>, ACM Transactions on Software Engineering and Methodology, Vol. 11, No. 1, Jan 2002.</a:t>
            </a:r>
          </a:p>
          <a:p>
            <a:r>
              <a:rPr lang="en-US" sz="1600" dirty="0"/>
              <a:t>Brian S. Mitchell, </a:t>
            </a:r>
            <a:r>
              <a:rPr lang="en-US" sz="1600" dirty="0" err="1"/>
              <a:t>Spiros</a:t>
            </a:r>
            <a:r>
              <a:rPr lang="en-US" sz="1600" dirty="0"/>
              <a:t> </a:t>
            </a:r>
            <a:r>
              <a:rPr lang="en-US" sz="1600" dirty="0" err="1"/>
              <a:t>Mancoridis</a:t>
            </a:r>
            <a:r>
              <a:rPr lang="en-US" sz="1600" dirty="0"/>
              <a:t>, and Martin </a:t>
            </a:r>
            <a:r>
              <a:rPr lang="en-US" sz="1600" dirty="0" err="1"/>
              <a:t>Traverso</a:t>
            </a:r>
            <a:r>
              <a:rPr lang="en-US" sz="1600" dirty="0"/>
              <a:t>, </a:t>
            </a:r>
            <a:r>
              <a:rPr lang="ja-JP" altLang="en-US" sz="1600" dirty="0">
                <a:latin typeface="Arial"/>
              </a:rPr>
              <a:t>“</a:t>
            </a:r>
            <a:r>
              <a:rPr lang="en-US" sz="1600" dirty="0"/>
              <a:t>Using Interconnection Style Rules to Infer Software Architecture Relations</a:t>
            </a:r>
            <a:r>
              <a:rPr lang="ja-JP" altLang="en-US" sz="1600" dirty="0">
                <a:latin typeface="Arial"/>
              </a:rPr>
              <a:t>”</a:t>
            </a:r>
            <a:r>
              <a:rPr lang="en-US" sz="1600" dirty="0"/>
              <a:t>, Proceedings of the 2004 Genetic and Evolutionary Computational Conference (GECCO), June 2004.</a:t>
            </a:r>
          </a:p>
          <a:p>
            <a:r>
              <a:rPr lang="en-US" sz="1600" dirty="0"/>
              <a:t>R. Taylor, N. </a:t>
            </a:r>
            <a:r>
              <a:rPr lang="en-US" sz="1600" dirty="0" err="1"/>
              <a:t>Medvidovic</a:t>
            </a:r>
            <a:r>
              <a:rPr lang="en-US" sz="1600" dirty="0"/>
              <a:t> and E. M. </a:t>
            </a:r>
            <a:r>
              <a:rPr lang="en-US" sz="1600" dirty="0" err="1"/>
              <a:t>Dashofy</a:t>
            </a:r>
            <a:r>
              <a:rPr lang="en-US" sz="1600" dirty="0"/>
              <a:t>, “Software Architecture: Foundations, Theory and Practice”, Wiley, January 2009.</a:t>
            </a:r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</p:txBody>
      </p:sp>
    </p:spTree>
  </p:cSld>
  <p:clrMapOvr>
    <a:masterClrMapping/>
  </p:clrMapOvr>
  <p:transition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65AA8F-8A60-ED40-9874-E8A9D0E7C0B2}" type="slidenum">
              <a:rPr lang="en-US"/>
              <a:pPr/>
              <a:t>58</a:t>
            </a:fld>
            <a:endParaRPr lang="en-US"/>
          </a:p>
        </p:txBody>
      </p:sp>
      <p:sp>
        <p:nvSpPr>
          <p:cNvPr id="692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Design of UML</a:t>
            </a:r>
          </a:p>
        </p:txBody>
      </p:sp>
      <p:sp>
        <p:nvSpPr>
          <p:cNvPr id="692227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800"/>
              <a:t>UML is a semiformal graphical language</a:t>
            </a:r>
          </a:p>
          <a:p>
            <a:r>
              <a:rPr lang="en-US" sz="2800"/>
              <a:t>UML is specified using:</a:t>
            </a:r>
          </a:p>
          <a:p>
            <a:pPr lvl="1"/>
            <a:r>
              <a:rPr lang="en-US" sz="2400"/>
              <a:t>A meta-model</a:t>
            </a:r>
          </a:p>
          <a:p>
            <a:pPr lvl="1"/>
            <a:r>
              <a:rPr lang="en-US" sz="2400"/>
              <a:t>Informal descriptive text</a:t>
            </a:r>
          </a:p>
          <a:p>
            <a:pPr lvl="1"/>
            <a:r>
              <a:rPr lang="en-US" sz="2400"/>
              <a:t>Constraints</a:t>
            </a:r>
          </a:p>
          <a:p>
            <a:r>
              <a:rPr lang="en-US" sz="2800"/>
              <a:t>The UML metamodel is a UML model that specifies the abstract syntax of UML models</a:t>
            </a:r>
          </a:p>
          <a:p>
            <a:pPr lvl="1"/>
            <a:r>
              <a:rPr lang="en-US" sz="2400"/>
              <a:t>For example the UML metamodel specifies the </a:t>
            </a:r>
            <a:r>
              <a:rPr lang="en-US" sz="2400" b="1" i="1"/>
              <a:t>class</a:t>
            </a:r>
            <a:r>
              <a:rPr lang="en-US" sz="2400"/>
              <a:t> modeling element</a:t>
            </a:r>
          </a:p>
        </p:txBody>
      </p:sp>
    </p:spTree>
  </p:cSld>
  <p:clrMapOvr>
    <a:masterClrMapping/>
  </p:clrMapOvr>
  <p:transition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8CE42B5-3168-4645-9595-CCDA3B83A04B}" type="slidenum">
              <a:rPr lang="en-US"/>
              <a:pPr/>
              <a:t>59</a:t>
            </a:fld>
            <a:endParaRPr lang="en-US"/>
          </a:p>
        </p:txBody>
      </p:sp>
      <p:sp>
        <p:nvSpPr>
          <p:cNvPr id="66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UML: Models and Meta-Models</a:t>
            </a:r>
          </a:p>
        </p:txBody>
      </p:sp>
      <p:sp>
        <p:nvSpPr>
          <p:cNvPr id="668675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>
          <a:xfrm>
            <a:off x="838200" y="3962400"/>
            <a:ext cx="7772400" cy="2057400"/>
          </a:xfrm>
        </p:spPr>
        <p:txBody>
          <a:bodyPr/>
          <a:lstStyle/>
          <a:p>
            <a:pPr>
              <a:spcBef>
                <a:spcPts val="500"/>
              </a:spcBef>
              <a:spcAft>
                <a:spcPts val="500"/>
              </a:spcAft>
            </a:pPr>
            <a:r>
              <a:rPr lang="en-US"/>
              <a:t>The meta-modeling architecture for UML has a conceptual framework based on four meta-layers…</a:t>
            </a:r>
          </a:p>
        </p:txBody>
      </p:sp>
      <p:sp>
        <p:nvSpPr>
          <p:cNvPr id="668676" name="Text Box 4"/>
          <p:cNvSpPr txBox="1">
            <a:spLocks noChangeArrowheads="1"/>
          </p:cNvSpPr>
          <p:nvPr/>
        </p:nvSpPr>
        <p:spPr bwMode="auto">
          <a:xfrm>
            <a:off x="822325" y="1709738"/>
            <a:ext cx="7375525" cy="155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i="1"/>
              <a:t>In meta-modeling terminology, both the model of a </a:t>
            </a:r>
            <a:br>
              <a:rPr lang="en-US" i="1"/>
            </a:br>
            <a:r>
              <a:rPr lang="en-US" i="1"/>
              <a:t>software system and the meta model, are layers in a </a:t>
            </a:r>
            <a:br>
              <a:rPr lang="en-US" i="1"/>
            </a:br>
            <a:r>
              <a:rPr lang="en-US" i="1"/>
              <a:t>meta-modeling architecture. A model of a system </a:t>
            </a:r>
            <a:br>
              <a:rPr lang="en-US" i="1"/>
            </a:br>
            <a:r>
              <a:rPr lang="en-US" i="1"/>
              <a:t>is considered an instance of the meta model.</a:t>
            </a:r>
          </a:p>
        </p:txBody>
      </p:sp>
    </p:spTree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0DF1738-441B-D049-BF8F-04702D68C12B}" type="slidenum">
              <a:rPr lang="en-US"/>
              <a:pPr/>
              <a:t>6</a:t>
            </a:fld>
            <a:endParaRPr lang="en-US"/>
          </a:p>
        </p:txBody>
      </p:sp>
      <p:sp>
        <p:nvSpPr>
          <p:cNvPr id="689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Software Architecture Concepts</a:t>
            </a:r>
          </a:p>
        </p:txBody>
      </p:sp>
      <p:sp>
        <p:nvSpPr>
          <p:cNvPr id="689155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US" sz="2400"/>
              <a:t>Systems</a:t>
            </a:r>
          </a:p>
          <a:p>
            <a:pPr lvl="1">
              <a:lnSpc>
                <a:spcPct val="80000"/>
              </a:lnSpc>
            </a:pPr>
            <a:r>
              <a:rPr lang="en-US" sz="2000"/>
              <a:t>Graphs of components and connectors</a:t>
            </a:r>
          </a:p>
          <a:p>
            <a:pPr lvl="1">
              <a:lnSpc>
                <a:spcPct val="80000"/>
              </a:lnSpc>
            </a:pPr>
            <a:r>
              <a:rPr lang="en-US" sz="2000"/>
              <a:t>Tend to be hierarchical – components and connectors may represent </a:t>
            </a:r>
            <a:r>
              <a:rPr lang="en-US" sz="2000" b="1" i="1"/>
              <a:t>subsystems</a:t>
            </a:r>
            <a:r>
              <a:rPr lang="en-US" sz="2000"/>
              <a:t> that have their own internal architectures</a:t>
            </a:r>
          </a:p>
          <a:p>
            <a:pPr lvl="1">
              <a:lnSpc>
                <a:spcPct val="80000"/>
              </a:lnSpc>
            </a:pPr>
            <a:r>
              <a:rPr lang="en-US" sz="2000" b="1" i="1"/>
              <a:t>Bindings</a:t>
            </a:r>
            <a:r>
              <a:rPr lang="en-US" sz="2000"/>
              <a:t> map the interfaces of one level of a system to another</a:t>
            </a:r>
          </a:p>
          <a:p>
            <a:pPr>
              <a:lnSpc>
                <a:spcPct val="80000"/>
              </a:lnSpc>
            </a:pPr>
            <a:r>
              <a:rPr lang="en-US" sz="2400"/>
              <a:t>Properties</a:t>
            </a:r>
          </a:p>
          <a:p>
            <a:pPr lvl="1">
              <a:lnSpc>
                <a:spcPct val="80000"/>
              </a:lnSpc>
            </a:pPr>
            <a:r>
              <a:rPr lang="en-US" sz="2000"/>
              <a:t>Represent the non-structural information about the parts of an architecture description</a:t>
            </a:r>
          </a:p>
          <a:p>
            <a:pPr lvl="1">
              <a:lnSpc>
                <a:spcPct val="80000"/>
              </a:lnSpc>
            </a:pPr>
            <a:r>
              <a:rPr lang="en-US" sz="2000"/>
              <a:t>Example: a connector can be a function call, or a network interaction</a:t>
            </a:r>
          </a:p>
          <a:p>
            <a:pPr lvl="1">
              <a:lnSpc>
                <a:spcPct val="80000"/>
              </a:lnSpc>
            </a:pPr>
            <a:r>
              <a:rPr lang="en-US" sz="2000"/>
              <a:t>Properties can be attached to any architectural element</a:t>
            </a:r>
          </a:p>
        </p:txBody>
      </p:sp>
    </p:spTree>
  </p:cSld>
  <p:clrMapOvr>
    <a:masterClrMapping/>
  </p:clrMapOvr>
  <p:transition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0348ABA-0B66-3F4B-B4D2-330C0D46CDD8}" type="slidenum">
              <a:rPr lang="en-US"/>
              <a:pPr/>
              <a:t>60</a:t>
            </a:fld>
            <a:endParaRPr lang="en-US"/>
          </a:p>
        </p:txBody>
      </p:sp>
      <p:sp>
        <p:nvSpPr>
          <p:cNvPr id="664678" name="Rectangle 10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/>
              <a:t>The UML Meta-Model Architectural Layers</a:t>
            </a:r>
          </a:p>
        </p:txBody>
      </p:sp>
      <p:graphicFrame>
        <p:nvGraphicFramePr>
          <p:cNvPr id="664739" name="Group 163"/>
          <p:cNvGraphicFramePr>
            <a:graphicFrameLocks noGrp="1"/>
          </p:cNvGraphicFramePr>
          <p:nvPr>
            <p:ph type="tbl" idx="1"/>
          </p:nvPr>
        </p:nvGraphicFramePr>
        <p:xfrm>
          <a:off x="838200" y="1676400"/>
          <a:ext cx="7772400" cy="4662170"/>
        </p:xfrm>
        <a:graphic>
          <a:graphicData uri="http://schemas.openxmlformats.org/drawingml/2006/table">
            <a:tbl>
              <a:tblPr/>
              <a:tblGrid>
                <a:gridCol w="1828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09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90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43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223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0"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Layer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0"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Scope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0"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Defines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0"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Sample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39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Meta-Meta Model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general metamodeling infrastructure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Meta Model Specification Language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MetaClass, MetaOperation, MetaAttribute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223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Meta Model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UML Specification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Model Specification Language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Class, Component, Attribute, Operation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239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Model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Project Using UML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Domain Specification Language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List, Queue, Customer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223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User Object Data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Runtime System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Specific Domain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Customer [name=smith]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  <p:transition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3B6066D-1484-F248-AF7C-5FD45BF4C2A3}" type="slidenum">
              <a:rPr lang="en-US"/>
              <a:pPr/>
              <a:t>61</a:t>
            </a:fld>
            <a:endParaRPr lang="en-US"/>
          </a:p>
        </p:txBody>
      </p:sp>
      <p:sp>
        <p:nvSpPr>
          <p:cNvPr id="669703" name="Rectangle 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Part of the UML Meta-Model</a:t>
            </a:r>
          </a:p>
        </p:txBody>
      </p:sp>
      <p:pic>
        <p:nvPicPr>
          <p:cNvPr id="669702" name="Picture 6" descr="umlmetamodel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14400" y="1981200"/>
            <a:ext cx="7239000" cy="4225925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80808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669705" name="Text Box 9"/>
          <p:cNvSpPr txBox="1">
            <a:spLocks noChangeArrowheads="1"/>
          </p:cNvSpPr>
          <p:nvPr/>
        </p:nvSpPr>
        <p:spPr bwMode="auto">
          <a:xfrm>
            <a:off x="822325" y="1524000"/>
            <a:ext cx="744855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The UML Meta-Model Describes the Semantics of UML</a:t>
            </a:r>
          </a:p>
          <a:p>
            <a:r>
              <a:rPr lang="en-US"/>
              <a:t>Models…</a:t>
            </a:r>
          </a:p>
        </p:txBody>
      </p:sp>
    </p:spTree>
  </p:cSld>
  <p:clrMapOvr>
    <a:masterClrMapping/>
  </p:clrMapOvr>
  <p:transition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477D01-CFF6-534F-B8F8-AC7312430414}" type="slidenum">
              <a:rPr lang="en-US"/>
              <a:pPr/>
              <a:t>62</a:t>
            </a:fld>
            <a:endParaRPr lang="en-US"/>
          </a:p>
        </p:txBody>
      </p:sp>
      <p:sp>
        <p:nvSpPr>
          <p:cNvPr id="693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Constraining the UML meta-model</a:t>
            </a:r>
          </a:p>
        </p:txBody>
      </p:sp>
      <p:sp>
        <p:nvSpPr>
          <p:cNvPr id="693251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sz="2800"/>
              <a:t>A powerful UML extension mechanism to support architectural modeling can be achieved by constraining the way the meta model is used to construct system models </a:t>
            </a:r>
          </a:p>
          <a:p>
            <a:pPr>
              <a:lnSpc>
                <a:spcPct val="90000"/>
              </a:lnSpc>
            </a:pPr>
            <a:r>
              <a:rPr lang="en-US" sz="2800"/>
              <a:t>For example, consider the built-in stereotype &lt;&lt;abstract&gt;&gt;, this introduces a constraint on how a class is instantiated, consider defining other custom stereotypes to constrain containment or interaction between components </a:t>
            </a:r>
          </a:p>
        </p:txBody>
      </p:sp>
    </p:spTree>
  </p:cSld>
  <p:clrMapOvr>
    <a:masterClrMapping/>
  </p:clrMapOvr>
  <p:transition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B9299FD-A7DB-8548-ADA0-FFC76C42035D}" type="slidenum">
              <a:rPr lang="en-US"/>
              <a:pPr/>
              <a:t>63</a:t>
            </a:fld>
            <a:endParaRPr lang="en-US"/>
          </a:p>
        </p:txBody>
      </p:sp>
      <p:sp>
        <p:nvSpPr>
          <p:cNvPr id="694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Options for using UML as an ADL</a:t>
            </a:r>
          </a:p>
        </p:txBody>
      </p:sp>
      <p:sp>
        <p:nvSpPr>
          <p:cNvPr id="694275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Use UML </a:t>
            </a:r>
            <a:r>
              <a:rPr lang="ja-JP" altLang="en-US">
                <a:latin typeface="Arial"/>
              </a:rPr>
              <a:t>“</a:t>
            </a:r>
            <a:r>
              <a:rPr lang="en-US"/>
              <a:t>as is</a:t>
            </a:r>
            <a:r>
              <a:rPr lang="ja-JP" altLang="en-US">
                <a:latin typeface="Arial"/>
              </a:rPr>
              <a:t>”</a:t>
            </a:r>
            <a:endParaRPr lang="en-US"/>
          </a:p>
          <a:p>
            <a:r>
              <a:rPr lang="en-US"/>
              <a:t>Constrain the UML meta-model using built in extension mechanisms</a:t>
            </a:r>
          </a:p>
          <a:p>
            <a:r>
              <a:rPr lang="en-US"/>
              <a:t>Extend the UML meta-model (using the meta-meta model) to directly support needed software architecture concepts</a:t>
            </a:r>
          </a:p>
        </p:txBody>
      </p:sp>
    </p:spTree>
  </p:cSld>
  <p:clrMapOvr>
    <a:masterClrMapping/>
  </p:clrMapOvr>
  <p:transition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2053E2-975E-3E4A-8709-02957529BB02}" type="slidenum">
              <a:rPr lang="en-US"/>
              <a:pPr/>
              <a:t>64</a:t>
            </a:fld>
            <a:endParaRPr lang="en-US"/>
          </a:p>
        </p:txBody>
      </p:sp>
      <p:sp>
        <p:nvSpPr>
          <p:cNvPr id="700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/>
              <a:t>Strategy 2: Constrain UML to Model Architectural Artifacts</a:t>
            </a:r>
          </a:p>
        </p:txBody>
      </p:sp>
      <p:sp>
        <p:nvSpPr>
          <p:cNvPr id="700419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/>
              <a:t>A suggested process:</a:t>
            </a:r>
          </a:p>
          <a:p>
            <a:pPr lvl="1">
              <a:lnSpc>
                <a:spcPct val="90000"/>
              </a:lnSpc>
            </a:pPr>
            <a:r>
              <a:rPr lang="en-US"/>
              <a:t>Identify UML constructs that map closest to an architectural construct: </a:t>
            </a:r>
          </a:p>
          <a:p>
            <a:pPr lvl="2">
              <a:lnSpc>
                <a:spcPct val="90000"/>
              </a:lnSpc>
            </a:pPr>
            <a:r>
              <a:rPr lang="en-US"/>
              <a:t>Components, Connectors, Systems, Properties and Styles</a:t>
            </a:r>
          </a:p>
          <a:p>
            <a:pPr lvl="1">
              <a:lnSpc>
                <a:spcPct val="90000"/>
              </a:lnSpc>
            </a:pPr>
            <a:r>
              <a:rPr lang="en-US"/>
              <a:t>Use stereotypes to constrain the UML entities</a:t>
            </a:r>
          </a:p>
          <a:p>
            <a:pPr lvl="1">
              <a:lnSpc>
                <a:spcPct val="90000"/>
              </a:lnSpc>
            </a:pPr>
            <a:r>
              <a:rPr lang="en-US"/>
              <a:t>Describe semantics using UML statecharts and Object Constraint Language</a:t>
            </a:r>
          </a:p>
          <a:p>
            <a:pPr>
              <a:lnSpc>
                <a:spcPct val="90000"/>
              </a:lnSpc>
            </a:pPr>
            <a:endParaRPr lang="en-US"/>
          </a:p>
        </p:txBody>
      </p:sp>
    </p:spTree>
  </p:cSld>
  <p:clrMapOvr>
    <a:masterClrMapping/>
  </p:clrMapOvr>
  <p:transition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29D7D7C-0766-F941-9399-B3A4F6158144}" type="slidenum">
              <a:rPr lang="en-US"/>
              <a:pPr/>
              <a:t>65</a:t>
            </a:fld>
            <a:endParaRPr lang="en-US"/>
          </a:p>
        </p:txBody>
      </p:sp>
      <p:sp>
        <p:nvSpPr>
          <p:cNvPr id="7075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/>
              <a:t>OCL – What is it, Why do we need it…</a:t>
            </a:r>
          </a:p>
        </p:txBody>
      </p:sp>
      <p:sp>
        <p:nvSpPr>
          <p:cNvPr id="707587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US" sz="2400"/>
              <a:t>Full Reference: </a:t>
            </a:r>
            <a:r>
              <a:rPr lang="en-US" sz="2400">
                <a:hlinkClick r:id="rId2"/>
              </a:rPr>
              <a:t>http://umlcenter.visual-paradigm.com/umlresources/obje_11.pdf</a:t>
            </a:r>
            <a:endParaRPr lang="en-US" sz="2400"/>
          </a:p>
          <a:p>
            <a:pPr>
              <a:lnSpc>
                <a:spcPct val="80000"/>
              </a:lnSpc>
            </a:pPr>
            <a:r>
              <a:rPr lang="en-US" sz="2400"/>
              <a:t>OCL is a formal language to specify side-effect free constraints</a:t>
            </a:r>
          </a:p>
          <a:p>
            <a:pPr>
              <a:lnSpc>
                <a:spcPct val="80000"/>
              </a:lnSpc>
            </a:pPr>
            <a:r>
              <a:rPr lang="en-US" sz="2400"/>
              <a:t>OCL used to specify well-formedness rules of the UML metamodel</a:t>
            </a:r>
          </a:p>
          <a:p>
            <a:pPr>
              <a:lnSpc>
                <a:spcPct val="80000"/>
              </a:lnSpc>
            </a:pPr>
            <a:r>
              <a:rPr lang="en-US" sz="2400"/>
              <a:t>Why OCL:  Graphical languages like UML cannot produce an unambiguous specification</a:t>
            </a:r>
          </a:p>
          <a:p>
            <a:pPr lvl="1">
              <a:lnSpc>
                <a:spcPct val="80000"/>
              </a:lnSpc>
            </a:pPr>
            <a:r>
              <a:rPr lang="en-US" sz="2000"/>
              <a:t>Need to describe additional constraints about objects in the model</a:t>
            </a:r>
          </a:p>
          <a:p>
            <a:pPr>
              <a:lnSpc>
                <a:spcPct val="80000"/>
              </a:lnSpc>
            </a:pPr>
            <a:r>
              <a:rPr lang="en-US" sz="2400"/>
              <a:t>OCL can be used to develop architecture-appropriate constraints that can used by OCL-compliant tooling</a:t>
            </a:r>
          </a:p>
        </p:txBody>
      </p:sp>
    </p:spTree>
  </p:cSld>
  <p:clrMapOvr>
    <a:masterClrMapping/>
  </p:clrMapOvr>
  <p:transition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091385-47B8-244C-8474-50C565294766}" type="slidenum">
              <a:rPr lang="en-US"/>
              <a:pPr/>
              <a:t>66</a:t>
            </a:fld>
            <a:endParaRPr lang="en-US"/>
          </a:p>
        </p:txBody>
      </p:sp>
      <p:sp>
        <p:nvSpPr>
          <p:cNvPr id="7086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/>
              <a:t>Example: Revisiting ADL</a:t>
            </a:r>
            <a:r>
              <a:rPr lang="ja-JP" altLang="en-US" sz="3200">
                <a:latin typeface="Arial"/>
              </a:rPr>
              <a:t>’</a:t>
            </a:r>
            <a:r>
              <a:rPr lang="en-US" sz="3200"/>
              <a:t>s for Architectural Modeling</a:t>
            </a:r>
          </a:p>
        </p:txBody>
      </p:sp>
      <p:sp>
        <p:nvSpPr>
          <p:cNvPr id="708611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Recall that </a:t>
            </a:r>
            <a:r>
              <a:rPr lang="ja-JP" altLang="en-US">
                <a:latin typeface="Arial"/>
              </a:rPr>
              <a:t>“</a:t>
            </a:r>
            <a:r>
              <a:rPr lang="en-US"/>
              <a:t>strategy 2</a:t>
            </a:r>
            <a:r>
              <a:rPr lang="ja-JP" altLang="en-US">
                <a:latin typeface="Arial"/>
              </a:rPr>
              <a:t>”</a:t>
            </a:r>
            <a:r>
              <a:rPr lang="en-US"/>
              <a:t> involved constraining UML to model architectural artifacts </a:t>
            </a:r>
          </a:p>
          <a:p>
            <a:r>
              <a:rPr lang="en-US"/>
              <a:t>Although useful for design, we have also demonstrated that certain types of ADL</a:t>
            </a:r>
            <a:r>
              <a:rPr lang="ja-JP" altLang="en-US">
                <a:latin typeface="Arial"/>
              </a:rPr>
              <a:t>’</a:t>
            </a:r>
            <a:r>
              <a:rPr lang="en-US"/>
              <a:t>s can be used for architectural maintenance.</a:t>
            </a:r>
          </a:p>
        </p:txBody>
      </p:sp>
    </p:spTree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901CCC-586F-554C-AB21-76653EBC79E9}" type="slidenum">
              <a:rPr lang="en-US"/>
              <a:pPr/>
              <a:t>7</a:t>
            </a:fld>
            <a:endParaRPr lang="en-US"/>
          </a:p>
        </p:txBody>
      </p:sp>
      <p:sp>
        <p:nvSpPr>
          <p:cNvPr id="690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Software Architecture Concepts</a:t>
            </a:r>
          </a:p>
        </p:txBody>
      </p:sp>
      <p:sp>
        <p:nvSpPr>
          <p:cNvPr id="690179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Style</a:t>
            </a:r>
          </a:p>
          <a:p>
            <a:pPr lvl="1"/>
            <a:r>
              <a:rPr lang="en-US"/>
              <a:t>An architectural style represents a family of related systems</a:t>
            </a:r>
          </a:p>
          <a:p>
            <a:pPr lvl="1"/>
            <a:r>
              <a:rPr lang="en-US"/>
              <a:t>Defines the design vocabulary (and constraints) for the components, connectors, ports, roles, bindings and properties.</a:t>
            </a:r>
          </a:p>
        </p:txBody>
      </p:sp>
    </p:spTree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A4E8E82-B71F-A446-92B7-F7D70F811AA7}" type="slidenum">
              <a:rPr lang="en-US"/>
              <a:pPr/>
              <a:t>8</a:t>
            </a:fld>
            <a:endParaRPr lang="en-US"/>
          </a:p>
        </p:txBody>
      </p:sp>
      <p:sp>
        <p:nvSpPr>
          <p:cNvPr id="680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what are software architecture models?</a:t>
            </a:r>
          </a:p>
        </p:txBody>
      </p:sp>
      <p:sp>
        <p:nvSpPr>
          <p:cNvPr id="680963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Architecture models capture the foundational design decisions about a system. </a:t>
            </a:r>
          </a:p>
          <a:p>
            <a:pPr lvl="1"/>
            <a:r>
              <a:rPr lang="en-US" dirty="0"/>
              <a:t>An architecture model is an </a:t>
            </a:r>
            <a:r>
              <a:rPr lang="en-US" b="1" dirty="0"/>
              <a:t>artifact</a:t>
            </a:r>
            <a:r>
              <a:rPr lang="en-US" dirty="0"/>
              <a:t> that captures these decisions</a:t>
            </a:r>
          </a:p>
          <a:p>
            <a:pPr lvl="1"/>
            <a:r>
              <a:rPr lang="en-US" dirty="0"/>
              <a:t>These models serve as documentation that can be consumed by various stakeholders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5152402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A4E8E82-B71F-A446-92B7-F7D70F811AA7}" type="slidenum">
              <a:rPr lang="en-US"/>
              <a:pPr/>
              <a:t>9</a:t>
            </a:fld>
            <a:endParaRPr lang="en-US"/>
          </a:p>
        </p:txBody>
      </p:sp>
      <p:sp>
        <p:nvSpPr>
          <p:cNvPr id="680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choices are important!</a:t>
            </a:r>
          </a:p>
        </p:txBody>
      </p:sp>
      <p:sp>
        <p:nvSpPr>
          <p:cNvPr id="680963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>
          <a:xfrm>
            <a:off x="762000" y="1524000"/>
            <a:ext cx="8153400" cy="4114800"/>
          </a:xfrm>
        </p:spPr>
        <p:txBody>
          <a:bodyPr/>
          <a:lstStyle/>
          <a:p>
            <a:r>
              <a:rPr lang="en-US" sz="2400" dirty="0"/>
              <a:t>The choice of what to model is important! </a:t>
            </a:r>
          </a:p>
          <a:p>
            <a:pPr lvl="1"/>
            <a:r>
              <a:rPr lang="en-US" sz="2000" dirty="0"/>
              <a:t>This activity takes time and costs money so picking what to model becomes a critical activity</a:t>
            </a:r>
          </a:p>
          <a:p>
            <a:r>
              <a:rPr lang="en-US" sz="2400" dirty="0"/>
              <a:t>The choice of how detailed your models are are important!</a:t>
            </a:r>
          </a:p>
          <a:p>
            <a:pPr lvl="1"/>
            <a:r>
              <a:rPr lang="en-US" sz="2000" dirty="0"/>
              <a:t>What stakeholders are you trying to influence?</a:t>
            </a:r>
          </a:p>
          <a:p>
            <a:pPr lvl="1"/>
            <a:r>
              <a:rPr lang="en-US" sz="2000" dirty="0"/>
              <a:t>How much detail is needed to describe the architecture to the stakeholders?</a:t>
            </a:r>
          </a:p>
          <a:p>
            <a:pPr lvl="1"/>
            <a:r>
              <a:rPr lang="en-US" sz="2000" dirty="0"/>
              <a:t>Does the model describe the design, or is the model intended </a:t>
            </a:r>
            <a:r>
              <a:rPr lang="en-US" sz="2000"/>
              <a:t>to influence </a:t>
            </a:r>
            <a:r>
              <a:rPr lang="en-US" sz="2000" dirty="0"/>
              <a:t>a decision?</a:t>
            </a:r>
          </a:p>
          <a:p>
            <a:r>
              <a:rPr lang="en-US" sz="2400" dirty="0"/>
              <a:t>The choice of what notation is used to document your architecture is important!</a:t>
            </a:r>
          </a:p>
          <a:p>
            <a:pPr lvl="1"/>
            <a:r>
              <a:rPr lang="en-US" sz="2000" dirty="0"/>
              <a:t>Should you use formal, or semi-formal notations  </a:t>
            </a:r>
          </a:p>
          <a:p>
            <a:pPr lvl="1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115469373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Blueprint">
  <a:themeElements>
    <a:clrScheme name="Blueprint 2">
      <a:dk1>
        <a:srgbClr val="40458C"/>
      </a:dk1>
      <a:lt1>
        <a:srgbClr val="FFFFFF"/>
      </a:lt1>
      <a:dk2>
        <a:srgbClr val="660066"/>
      </a:dk2>
      <a:lt2>
        <a:srgbClr val="B7C1EB"/>
      </a:lt2>
      <a:accent1>
        <a:srgbClr val="ECD882"/>
      </a:accent1>
      <a:accent2>
        <a:srgbClr val="B2B2B2"/>
      </a:accent2>
      <a:accent3>
        <a:srgbClr val="FFFFFF"/>
      </a:accent3>
      <a:accent4>
        <a:srgbClr val="353A77"/>
      </a:accent4>
      <a:accent5>
        <a:srgbClr val="F4E9C1"/>
      </a:accent5>
      <a:accent6>
        <a:srgbClr val="A1A1A1"/>
      </a:accent6>
      <a:hlink>
        <a:srgbClr val="6F89F7"/>
      </a:hlink>
      <a:folHlink>
        <a:srgbClr val="CFDBFD"/>
      </a:folHlink>
    </a:clrScheme>
    <a:fontScheme name="Blueprint">
      <a:majorFont>
        <a:latin typeface="Tahoma"/>
        <a:ea typeface="ＭＳ Ｐゴシック"/>
        <a:cs typeface=""/>
      </a:majorFont>
      <a:minorFont>
        <a:latin typeface="Tahoma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ahoma" charset="0"/>
            <a:ea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ahoma" charset="0"/>
            <a:ea typeface="ＭＳ Ｐゴシック" charset="0"/>
          </a:defRPr>
        </a:defPPr>
      </a:lstStyle>
    </a:lnDef>
  </a:objectDefaults>
  <a:extraClrSchemeLst>
    <a:extraClrScheme>
      <a:clrScheme name="Blueprint 1">
        <a:dk1>
          <a:srgbClr val="000000"/>
        </a:dk1>
        <a:lt1>
          <a:srgbClr val="FFFFFF"/>
        </a:lt1>
        <a:dk2>
          <a:srgbClr val="40458C"/>
        </a:dk2>
        <a:lt2>
          <a:srgbClr val="FFFFCC"/>
        </a:lt2>
        <a:accent1>
          <a:srgbClr val="8D8DB3"/>
        </a:accent1>
        <a:accent2>
          <a:srgbClr val="B2B2B2"/>
        </a:accent2>
        <a:accent3>
          <a:srgbClr val="AFB0C5"/>
        </a:accent3>
        <a:accent4>
          <a:srgbClr val="DADADA"/>
        </a:accent4>
        <a:accent5>
          <a:srgbClr val="C5C5D6"/>
        </a:accent5>
        <a:accent6>
          <a:srgbClr val="A1A1A1"/>
        </a:accent6>
        <a:hlink>
          <a:srgbClr val="6F89F7"/>
        </a:hlink>
        <a:folHlink>
          <a:srgbClr val="4F56AD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print 2">
        <a:dk1>
          <a:srgbClr val="40458C"/>
        </a:dk1>
        <a:lt1>
          <a:srgbClr val="FFFFFF"/>
        </a:lt1>
        <a:dk2>
          <a:srgbClr val="660066"/>
        </a:dk2>
        <a:lt2>
          <a:srgbClr val="B7C1EB"/>
        </a:lt2>
        <a:accent1>
          <a:srgbClr val="ECD882"/>
        </a:accent1>
        <a:accent2>
          <a:srgbClr val="B2B2B2"/>
        </a:accent2>
        <a:accent3>
          <a:srgbClr val="FFFFFF"/>
        </a:accent3>
        <a:accent4>
          <a:srgbClr val="353A77"/>
        </a:accent4>
        <a:accent5>
          <a:srgbClr val="F4E9C1"/>
        </a:accent5>
        <a:accent6>
          <a:srgbClr val="A1A1A1"/>
        </a:accent6>
        <a:hlink>
          <a:srgbClr val="6F89F7"/>
        </a:hlink>
        <a:folHlink>
          <a:srgbClr val="CFDBF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print 3">
        <a:dk1>
          <a:srgbClr val="000000"/>
        </a:dk1>
        <a:lt1>
          <a:srgbClr val="FFFFFF"/>
        </a:lt1>
        <a:dk2>
          <a:srgbClr val="4D4D4D"/>
        </a:dk2>
        <a:lt2>
          <a:srgbClr val="B2B2B2"/>
        </a:lt2>
        <a:accent1>
          <a:srgbClr val="969696"/>
        </a:accent1>
        <a:accent2>
          <a:srgbClr val="EAEAEA"/>
        </a:accent2>
        <a:accent3>
          <a:srgbClr val="FFFFFF"/>
        </a:accent3>
        <a:accent4>
          <a:srgbClr val="000000"/>
        </a:accent4>
        <a:accent5>
          <a:srgbClr val="C9C9C9"/>
        </a:accent5>
        <a:accent6>
          <a:srgbClr val="D4D4D4"/>
        </a:accent6>
        <a:hlink>
          <a:srgbClr val="777777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print 4">
        <a:dk1>
          <a:srgbClr val="333300"/>
        </a:dk1>
        <a:lt1>
          <a:srgbClr val="FFFFFF"/>
        </a:lt1>
        <a:dk2>
          <a:srgbClr val="663300"/>
        </a:dk2>
        <a:lt2>
          <a:srgbClr val="B2B2B2"/>
        </a:lt2>
        <a:accent1>
          <a:srgbClr val="DDC6A7"/>
        </a:accent1>
        <a:accent2>
          <a:srgbClr val="D9C167"/>
        </a:accent2>
        <a:accent3>
          <a:srgbClr val="FFFFFF"/>
        </a:accent3>
        <a:accent4>
          <a:srgbClr val="2A2A00"/>
        </a:accent4>
        <a:accent5>
          <a:srgbClr val="EBDFD0"/>
        </a:accent5>
        <a:accent6>
          <a:srgbClr val="C4AF5D"/>
        </a:accent6>
        <a:hlink>
          <a:srgbClr val="8A7A66"/>
        </a:hlink>
        <a:folHlink>
          <a:srgbClr val="C0AE9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print 5">
        <a:dk1>
          <a:srgbClr val="000000"/>
        </a:dk1>
        <a:lt1>
          <a:srgbClr val="FFFFFF"/>
        </a:lt1>
        <a:dk2>
          <a:srgbClr val="003366"/>
        </a:dk2>
        <a:lt2>
          <a:srgbClr val="CCFFCC"/>
        </a:lt2>
        <a:accent1>
          <a:srgbClr val="006699"/>
        </a:accent1>
        <a:accent2>
          <a:srgbClr val="009999"/>
        </a:accent2>
        <a:accent3>
          <a:srgbClr val="AAADB8"/>
        </a:accent3>
        <a:accent4>
          <a:srgbClr val="DADADA"/>
        </a:accent4>
        <a:accent5>
          <a:srgbClr val="AAB8CA"/>
        </a:accent5>
        <a:accent6>
          <a:srgbClr val="008A8A"/>
        </a:accent6>
        <a:hlink>
          <a:srgbClr val="0099CC"/>
        </a:hlink>
        <a:folHlink>
          <a:srgbClr val="00458A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print 6">
        <a:dk1>
          <a:srgbClr val="000000"/>
        </a:dk1>
        <a:lt1>
          <a:srgbClr val="FFFFFF"/>
        </a:lt1>
        <a:dk2>
          <a:srgbClr val="004A48"/>
        </a:dk2>
        <a:lt2>
          <a:srgbClr val="33CCCC"/>
        </a:lt2>
        <a:accent1>
          <a:srgbClr val="006699"/>
        </a:accent1>
        <a:accent2>
          <a:srgbClr val="009999"/>
        </a:accent2>
        <a:accent3>
          <a:srgbClr val="AAB1B1"/>
        </a:accent3>
        <a:accent4>
          <a:srgbClr val="DADADA"/>
        </a:accent4>
        <a:accent5>
          <a:srgbClr val="AAB8CA"/>
        </a:accent5>
        <a:accent6>
          <a:srgbClr val="008A8A"/>
        </a:accent6>
        <a:hlink>
          <a:srgbClr val="00CC99"/>
        </a:hlink>
        <a:folHlink>
          <a:srgbClr val="0066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print 7">
        <a:dk1>
          <a:srgbClr val="000000"/>
        </a:dk1>
        <a:lt1>
          <a:srgbClr val="FFFFFF"/>
        </a:lt1>
        <a:dk2>
          <a:srgbClr val="333300"/>
        </a:dk2>
        <a:lt2>
          <a:srgbClr val="FFFFCC"/>
        </a:lt2>
        <a:accent1>
          <a:srgbClr val="CC9900"/>
        </a:accent1>
        <a:accent2>
          <a:srgbClr val="CC6600"/>
        </a:accent2>
        <a:accent3>
          <a:srgbClr val="ADADAA"/>
        </a:accent3>
        <a:accent4>
          <a:srgbClr val="DADADA"/>
        </a:accent4>
        <a:accent5>
          <a:srgbClr val="E2CAAA"/>
        </a:accent5>
        <a:accent6>
          <a:srgbClr val="B95C00"/>
        </a:accent6>
        <a:hlink>
          <a:srgbClr val="808000"/>
        </a:hlink>
        <a:folHlink>
          <a:srgbClr val="525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print 8">
        <a:dk1>
          <a:srgbClr val="003D62"/>
        </a:dk1>
        <a:lt1>
          <a:srgbClr val="FFFFFF"/>
        </a:lt1>
        <a:dk2>
          <a:srgbClr val="006699"/>
        </a:dk2>
        <a:lt2>
          <a:srgbClr val="C8D1DA"/>
        </a:lt2>
        <a:accent1>
          <a:srgbClr val="9AC0EA"/>
        </a:accent1>
        <a:accent2>
          <a:srgbClr val="80C3C8"/>
        </a:accent2>
        <a:accent3>
          <a:srgbClr val="FFFFFF"/>
        </a:accent3>
        <a:accent4>
          <a:srgbClr val="003353"/>
        </a:accent4>
        <a:accent5>
          <a:srgbClr val="CADCF3"/>
        </a:accent5>
        <a:accent6>
          <a:srgbClr val="73B0B5"/>
        </a:accent6>
        <a:hlink>
          <a:srgbClr val="81ABCB"/>
        </a:hlink>
        <a:folHlink>
          <a:srgbClr val="B6CBD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D:\Program Files\Microsoft Office\Templates\Presentation Designs\Blueprint.pot</Template>
  <TotalTime>38374</TotalTime>
  <Words>3532</Words>
  <Application>Microsoft Macintosh PowerPoint</Application>
  <PresentationFormat>On-screen Show (4:3)</PresentationFormat>
  <Paragraphs>520</Paragraphs>
  <Slides>66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75" baseType="lpstr">
      <vt:lpstr>ＭＳ Ｐゴシック</vt:lpstr>
      <vt:lpstr>Arial</vt:lpstr>
      <vt:lpstr>Arial Black</vt:lpstr>
      <vt:lpstr>Calibri</vt:lpstr>
      <vt:lpstr>Courier New</vt:lpstr>
      <vt:lpstr>Tahoma</vt:lpstr>
      <vt:lpstr>Times New Roman</vt:lpstr>
      <vt:lpstr>Wingdings</vt:lpstr>
      <vt:lpstr>Blueprint</vt:lpstr>
      <vt:lpstr>Modeling Software Architectures -  ADLs, UML and Other Notations</vt:lpstr>
      <vt:lpstr>From Architecture to Design</vt:lpstr>
      <vt:lpstr>The State-Of-Practice is NOT Improving for Modeling Software Design and Architecture</vt:lpstr>
      <vt:lpstr>Revisiting Software Architecture</vt:lpstr>
      <vt:lpstr>Software Architecture Concepts</vt:lpstr>
      <vt:lpstr>Software Architecture Concepts</vt:lpstr>
      <vt:lpstr>Software Architecture Concepts</vt:lpstr>
      <vt:lpstr>So what are software architecture models?</vt:lpstr>
      <vt:lpstr>Modeling choices are important!</vt:lpstr>
      <vt:lpstr>Modeling is about documenting design decisions!</vt:lpstr>
      <vt:lpstr>What do we document in a model?</vt:lpstr>
      <vt:lpstr>Thinking about models…</vt:lpstr>
      <vt:lpstr>Example:  What are some of the key aspects of this model?</vt:lpstr>
      <vt:lpstr>Modeling the different views – Static and Dynamic</vt:lpstr>
      <vt:lpstr>Static Model View (Example: oAuth)</vt:lpstr>
      <vt:lpstr>PowerPoint Presentation</vt:lpstr>
      <vt:lpstr>Possible problems using multiple views to model software architectures</vt:lpstr>
      <vt:lpstr>Modeling (Documentation) Objectives</vt:lpstr>
      <vt:lpstr>Describing Architectures</vt:lpstr>
      <vt:lpstr>Architecture Description Languages</vt:lpstr>
      <vt:lpstr>ADL – Example Pipe and Filter – Line and Box Drawing</vt:lpstr>
      <vt:lpstr>ADL Example – Pipe and Filter </vt:lpstr>
      <vt:lpstr>The Problem with ADL’s</vt:lpstr>
      <vt:lpstr>The Case for UML to Model Architecture</vt:lpstr>
      <vt:lpstr>What UML can do (Out-of-the-Box)</vt:lpstr>
      <vt:lpstr>Extending UML</vt:lpstr>
      <vt:lpstr> Built-In Mechanisms to Extend UML</vt:lpstr>
      <vt:lpstr>Strategy 1: Use UML “As Is”</vt:lpstr>
      <vt:lpstr>Strategy 1: Use UML “As Is”</vt:lpstr>
      <vt:lpstr>Strategy 1: Use UML “As Is”</vt:lpstr>
      <vt:lpstr>Strategy 1: Use UML “As Is”</vt:lpstr>
      <vt:lpstr>Strategy 2: Constrain UML to Model Architectural Artifacts</vt:lpstr>
      <vt:lpstr>Strategy 2: Constrain UML to Model Architectural Artifacts</vt:lpstr>
      <vt:lpstr>Strategy 2: Constrain UML to Model Architectural Artifacts – C4 Example</vt:lpstr>
      <vt:lpstr>Strategy 2: Constrain UML to Model Architectural Artifacts – C4 Example</vt:lpstr>
      <vt:lpstr>Strategy 2: Constrain UML to Model Architectural Artifacts – C4 Example</vt:lpstr>
      <vt:lpstr>Strategy 2: Constrain UML to Model Architectural Artifacts – C4 Example</vt:lpstr>
      <vt:lpstr>Strategy 3: Extend UML</vt:lpstr>
      <vt:lpstr>Comparing the Approaches</vt:lpstr>
      <vt:lpstr>Using informal lines and boxes to model architecture</vt:lpstr>
      <vt:lpstr>Example: Line and Box Drawing for SOA Architecture</vt:lpstr>
      <vt:lpstr>Google Search: Architecture Diagrams --- Nothing is consistent </vt:lpstr>
      <vt:lpstr>This is the sweet spot for C4</vt:lpstr>
      <vt:lpstr>Comparing the approaches</vt:lpstr>
      <vt:lpstr>Architecture Decision Records</vt:lpstr>
      <vt:lpstr>PowerPoint Presentation</vt:lpstr>
      <vt:lpstr>ISF: Interconnection Style Formalism</vt:lpstr>
      <vt:lpstr>ISF Rules</vt:lpstr>
      <vt:lpstr>ISF Style Examples – Export and Broad Export</vt:lpstr>
      <vt:lpstr>A Small Example</vt:lpstr>
      <vt:lpstr>Example: Using ISF for Architectural Maintenance [from Mitchell,Mancoridis 2004]</vt:lpstr>
      <vt:lpstr>Example: Using ISF for Architectural Maintenance </vt:lpstr>
      <vt:lpstr>Example: Using ISF for Architectural Maintenance </vt:lpstr>
      <vt:lpstr>An Example Showing A “Reengineering” opportunity</vt:lpstr>
      <vt:lpstr>What we can learn about the Export Style</vt:lpstr>
      <vt:lpstr>Example: Export versus Modified Export Style</vt:lpstr>
      <vt:lpstr>References</vt:lpstr>
      <vt:lpstr>The Design of UML</vt:lpstr>
      <vt:lpstr>UML: Models and Meta-Models</vt:lpstr>
      <vt:lpstr>The UML Meta-Model Architectural Layers</vt:lpstr>
      <vt:lpstr>Part of the UML Meta-Model</vt:lpstr>
      <vt:lpstr>Constraining the UML meta-model</vt:lpstr>
      <vt:lpstr>Options for using UML as an ADL</vt:lpstr>
      <vt:lpstr>Strategy 2: Constrain UML to Model Architectural Artifacts</vt:lpstr>
      <vt:lpstr>OCL – What is it, Why do we need it…</vt:lpstr>
      <vt:lpstr>Example: Revisiting ADL’s for Architectural Modeling</vt:lpstr>
    </vt:vector>
  </TitlesOfParts>
  <Company>Systems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 Architecture for Distributing  the Computation of  Software Clustering Algorithms</dc:title>
  <dc:creator>Brian Mitchell</dc:creator>
  <cp:lastModifiedBy>Mitchell,Brian</cp:lastModifiedBy>
  <cp:revision>530</cp:revision>
  <cp:lastPrinted>2018-10-22T20:21:59Z</cp:lastPrinted>
  <dcterms:created xsi:type="dcterms:W3CDTF">2001-08-17T22:25:52Z</dcterms:created>
  <dcterms:modified xsi:type="dcterms:W3CDTF">2018-10-29T21:40:50Z</dcterms:modified>
</cp:coreProperties>
</file>